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notesSlides/notesSlide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6.xml" ContentType="application/vnd.openxmlformats-officedocument.themeOverride+xml"/>
  <Override PartName="/ppt/notesSlides/notesSlide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7.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6"/>
  </p:notesMasterIdLst>
  <p:handoutMasterIdLst>
    <p:handoutMasterId r:id="rId37"/>
  </p:handoutMasterIdLst>
  <p:sldIdLst>
    <p:sldId id="257" r:id="rId2"/>
    <p:sldId id="472" r:id="rId3"/>
    <p:sldId id="473" r:id="rId4"/>
    <p:sldId id="261" r:id="rId5"/>
    <p:sldId id="262" r:id="rId6"/>
    <p:sldId id="263" r:id="rId7"/>
    <p:sldId id="475" r:id="rId8"/>
    <p:sldId id="476" r:id="rId9"/>
    <p:sldId id="464" r:id="rId10"/>
    <p:sldId id="465" r:id="rId11"/>
    <p:sldId id="477" r:id="rId12"/>
    <p:sldId id="478" r:id="rId13"/>
    <p:sldId id="285" r:id="rId14"/>
    <p:sldId id="479" r:id="rId15"/>
    <p:sldId id="486" r:id="rId16"/>
    <p:sldId id="489" r:id="rId17"/>
    <p:sldId id="494" r:id="rId18"/>
    <p:sldId id="482" r:id="rId19"/>
    <p:sldId id="483" r:id="rId20"/>
    <p:sldId id="491" r:id="rId21"/>
    <p:sldId id="493" r:id="rId22"/>
    <p:sldId id="484" r:id="rId23"/>
    <p:sldId id="488" r:id="rId24"/>
    <p:sldId id="259" r:id="rId25"/>
    <p:sldId id="280" r:id="rId26"/>
    <p:sldId id="260" r:id="rId27"/>
    <p:sldId id="474" r:id="rId28"/>
    <p:sldId id="268" r:id="rId29"/>
    <p:sldId id="270" r:id="rId30"/>
    <p:sldId id="275" r:id="rId31"/>
    <p:sldId id="279" r:id="rId32"/>
    <p:sldId id="485" r:id="rId33"/>
    <p:sldId id="460" r:id="rId34"/>
    <p:sldId id="278" r:id="rId35"/>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316E76-405A-AD79-A9BD-C35D7F7BF231}" name="Esther Sadler-Williams" initials="ESW" userId="S::esther@simplyesw.co.uk::b8685183-c416-4cfc-b449-21b0f171076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5" autoAdjust="0"/>
    <p:restoredTop sz="89911" autoAdjust="0"/>
  </p:normalViewPr>
  <p:slideViewPr>
    <p:cSldViewPr snapToGrid="0">
      <p:cViewPr varScale="1">
        <p:scale>
          <a:sx n="59" d="100"/>
          <a:sy n="59" d="100"/>
        </p:scale>
        <p:origin x="164" y="64"/>
      </p:cViewPr>
      <p:guideLst>
        <p:guide orient="horz" pos="2160"/>
        <p:guide pos="3840"/>
        <p:guide pos="7296"/>
        <p:guide orient="horz" pos="4128"/>
      </p:guideLst>
    </p:cSldViewPr>
  </p:slideViewPr>
  <p:notesTextViewPr>
    <p:cViewPr>
      <p:scale>
        <a:sx n="3" d="2"/>
        <a:sy n="3" d="2"/>
      </p:scale>
      <p:origin x="0" y="0"/>
    </p:cViewPr>
  </p:notesTextViewPr>
  <p:notesViewPr>
    <p:cSldViewPr snapToGrid="0" showGuides="1">
      <p:cViewPr varScale="1">
        <p:scale>
          <a:sx n="90" d="100"/>
          <a:sy n="90" d="100"/>
        </p:scale>
        <p:origin x="285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esther\Documents\Patient%20Participation%20group\Survey\2023%20version\Results\2023%20Copy%20of%20esw%20graphs%20with%20adds.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nikki.roseblade\AppData\Local\Microsoft\Windows\INetCache\Content.Outlook\4LZBLYS5\esw%20graph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3" Type="http://schemas.openxmlformats.org/officeDocument/2006/relationships/oleObject" Target="file:///\\uc-uk1-fs-01.xnhsuk1.nhs.uk\home\Village%20Surgeries\nikki.roseblade\Documents\Copy%20of%20esw%20graph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4.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dirty="0"/>
              <a:t>Response by Age</a:t>
            </a:r>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manualLayout>
          <c:layoutTarget val="inner"/>
          <c:xMode val="edge"/>
          <c:yMode val="edge"/>
          <c:x val="3.0555555555555555E-2"/>
          <c:y val="0.16655110819480898"/>
          <c:w val="0.93888888888888888"/>
          <c:h val="0.53684273840769903"/>
        </c:manualLayout>
      </c:layout>
      <c:barChart>
        <c:barDir val="col"/>
        <c:grouping val="clustered"/>
        <c:varyColors val="0"/>
        <c:ser>
          <c:idx val="0"/>
          <c:order val="0"/>
          <c:tx>
            <c:strRef>
              <c:f>Sheet1!$E$17</c:f>
              <c:strCache>
                <c:ptCount val="1"/>
                <c:pt idx="0">
                  <c:v>Count</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Sheet1!$D$18:$D$26</c:f>
              <c:strCache>
                <c:ptCount val="9"/>
                <c:pt idx="0">
                  <c:v>0-24</c:v>
                </c:pt>
                <c:pt idx="1">
                  <c:v>25-34</c:v>
                </c:pt>
                <c:pt idx="2">
                  <c:v>35-44</c:v>
                </c:pt>
                <c:pt idx="3">
                  <c:v>45-54</c:v>
                </c:pt>
                <c:pt idx="4">
                  <c:v>55-64</c:v>
                </c:pt>
                <c:pt idx="5">
                  <c:v>65-74</c:v>
                </c:pt>
                <c:pt idx="6">
                  <c:v>75-84</c:v>
                </c:pt>
                <c:pt idx="7">
                  <c:v>85 and over</c:v>
                </c:pt>
                <c:pt idx="8">
                  <c:v>Prefer not to say</c:v>
                </c:pt>
              </c:strCache>
            </c:strRef>
          </c:cat>
          <c:val>
            <c:numRef>
              <c:f>Sheet1!$E$18:$E$26</c:f>
              <c:numCache>
                <c:formatCode>General</c:formatCode>
                <c:ptCount val="9"/>
                <c:pt idx="0">
                  <c:v>3</c:v>
                </c:pt>
                <c:pt idx="1">
                  <c:v>19</c:v>
                </c:pt>
                <c:pt idx="2">
                  <c:v>35</c:v>
                </c:pt>
                <c:pt idx="3">
                  <c:v>95</c:v>
                </c:pt>
                <c:pt idx="4">
                  <c:v>181</c:v>
                </c:pt>
                <c:pt idx="5">
                  <c:v>188</c:v>
                </c:pt>
                <c:pt idx="6">
                  <c:v>122</c:v>
                </c:pt>
                <c:pt idx="7">
                  <c:v>22</c:v>
                </c:pt>
                <c:pt idx="8">
                  <c:v>3</c:v>
                </c:pt>
              </c:numCache>
            </c:numRef>
          </c:val>
          <c:extLst>
            <c:ext xmlns:c16="http://schemas.microsoft.com/office/drawing/2014/chart" uri="{C3380CC4-5D6E-409C-BE32-E72D297353CC}">
              <c16:uniqueId val="{00000000-F93B-4950-B1AD-B3172CED739E}"/>
            </c:ext>
          </c:extLst>
        </c:ser>
        <c:dLbls>
          <c:dLblPos val="inEnd"/>
          <c:showLegendKey val="0"/>
          <c:showVal val="1"/>
          <c:showCatName val="0"/>
          <c:showSerName val="0"/>
          <c:showPercent val="0"/>
          <c:showBubbleSize val="0"/>
        </c:dLbls>
        <c:gapWidth val="41"/>
        <c:axId val="599435408"/>
        <c:axId val="599437568"/>
      </c:barChart>
      <c:catAx>
        <c:axId val="5994354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dk1">
                    <a:lumMod val="65000"/>
                    <a:lumOff val="35000"/>
                  </a:schemeClr>
                </a:solidFill>
                <a:effectLst/>
                <a:latin typeface="+mn-lt"/>
                <a:ea typeface="+mn-ea"/>
                <a:cs typeface="+mn-cs"/>
              </a:defRPr>
            </a:pPr>
            <a:endParaRPr lang="en-US"/>
          </a:p>
        </c:txPr>
        <c:crossAx val="599437568"/>
        <c:crosses val="autoZero"/>
        <c:auto val="1"/>
        <c:lblAlgn val="ctr"/>
        <c:lblOffset val="100"/>
        <c:noMultiLvlLbl val="0"/>
      </c:catAx>
      <c:valAx>
        <c:axId val="599437568"/>
        <c:scaling>
          <c:orientation val="minMax"/>
        </c:scaling>
        <c:delete val="1"/>
        <c:axPos val="l"/>
        <c:numFmt formatCode="General" sourceLinked="1"/>
        <c:majorTickMark val="none"/>
        <c:minorTickMark val="none"/>
        <c:tickLblPos val="nextTo"/>
        <c:crossAx val="599435408"/>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713261648745518E-2"/>
          <c:y val="2.7586206896551724E-2"/>
          <c:w val="0.96057347670250892"/>
          <c:h val="0.80854683681781159"/>
        </c:manualLayout>
      </c:layout>
      <c:barChart>
        <c:barDir val="col"/>
        <c:grouping val="clustered"/>
        <c:varyColors val="0"/>
        <c:ser>
          <c:idx val="0"/>
          <c:order val="0"/>
          <c:tx>
            <c:strRef>
              <c:f>Sheet3!$D$6</c:f>
              <c:strCache>
                <c:ptCount val="1"/>
                <c:pt idx="0">
                  <c:v>2018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Sheet3!$C$7:$C$9</c:f>
              <c:strCache>
                <c:ptCount val="3"/>
                <c:pt idx="0">
                  <c:v>In person</c:v>
                </c:pt>
                <c:pt idx="1">
                  <c:v>Online</c:v>
                </c:pt>
                <c:pt idx="2">
                  <c:v>By phone</c:v>
                </c:pt>
              </c:strCache>
            </c:strRef>
          </c:cat>
          <c:val>
            <c:numRef>
              <c:f>Sheet3!$D$7:$D$9</c:f>
              <c:numCache>
                <c:formatCode>0%</c:formatCode>
                <c:ptCount val="3"/>
                <c:pt idx="0">
                  <c:v>0.25</c:v>
                </c:pt>
                <c:pt idx="1">
                  <c:v>0.25</c:v>
                </c:pt>
                <c:pt idx="2">
                  <c:v>0.82</c:v>
                </c:pt>
              </c:numCache>
            </c:numRef>
          </c:val>
          <c:extLst>
            <c:ext xmlns:c16="http://schemas.microsoft.com/office/drawing/2014/chart" uri="{C3380CC4-5D6E-409C-BE32-E72D297353CC}">
              <c16:uniqueId val="{00000000-1A14-46A4-9EC0-194FFD9FE1DB}"/>
            </c:ext>
          </c:extLst>
        </c:ser>
        <c:ser>
          <c:idx val="1"/>
          <c:order val="1"/>
          <c:tx>
            <c:strRef>
              <c:f>Sheet3!$E$6</c:f>
              <c:strCache>
                <c:ptCount val="1"/>
                <c:pt idx="0">
                  <c:v>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Sheet3!$C$7:$C$9</c:f>
              <c:strCache>
                <c:ptCount val="3"/>
                <c:pt idx="0">
                  <c:v>In person</c:v>
                </c:pt>
                <c:pt idx="1">
                  <c:v>Online</c:v>
                </c:pt>
                <c:pt idx="2">
                  <c:v>By phone</c:v>
                </c:pt>
              </c:strCache>
            </c:strRef>
          </c:cat>
          <c:val>
            <c:numRef>
              <c:f>Sheet3!$E$7:$E$9</c:f>
              <c:numCache>
                <c:formatCode>0%</c:formatCode>
                <c:ptCount val="3"/>
                <c:pt idx="0">
                  <c:v>0.12</c:v>
                </c:pt>
                <c:pt idx="1">
                  <c:v>0.47</c:v>
                </c:pt>
                <c:pt idx="2">
                  <c:v>0.7</c:v>
                </c:pt>
              </c:numCache>
            </c:numRef>
          </c:val>
          <c:extLst>
            <c:ext xmlns:c16="http://schemas.microsoft.com/office/drawing/2014/chart" uri="{C3380CC4-5D6E-409C-BE32-E72D297353CC}">
              <c16:uniqueId val="{00000001-1A14-46A4-9EC0-194FFD9FE1DB}"/>
            </c:ext>
          </c:extLst>
        </c:ser>
        <c:dLbls>
          <c:dLblPos val="ctr"/>
          <c:showLegendKey val="0"/>
          <c:showVal val="1"/>
          <c:showCatName val="0"/>
          <c:showSerName val="0"/>
          <c:showPercent val="0"/>
          <c:showBubbleSize val="0"/>
        </c:dLbls>
        <c:gapWidth val="219"/>
        <c:overlap val="-27"/>
        <c:axId val="486070512"/>
        <c:axId val="486069432"/>
      </c:barChart>
      <c:catAx>
        <c:axId val="48607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86069432"/>
        <c:crosses val="autoZero"/>
        <c:auto val="1"/>
        <c:lblAlgn val="ctr"/>
        <c:lblOffset val="100"/>
        <c:noMultiLvlLbl val="0"/>
      </c:catAx>
      <c:valAx>
        <c:axId val="486069432"/>
        <c:scaling>
          <c:orientation val="minMax"/>
          <c:max val="1"/>
        </c:scaling>
        <c:delete val="1"/>
        <c:axPos val="l"/>
        <c:numFmt formatCode="0%" sourceLinked="1"/>
        <c:majorTickMark val="none"/>
        <c:minorTickMark val="none"/>
        <c:tickLblPos val="nextTo"/>
        <c:crossAx val="486070512"/>
        <c:crosses val="autoZero"/>
        <c:crossBetween val="between"/>
      </c:valAx>
      <c:spPr>
        <a:noFill/>
        <a:ln>
          <a:noFill/>
        </a:ln>
        <a:effectLst/>
      </c:spPr>
    </c:plotArea>
    <c:legend>
      <c:legendPos val="b"/>
      <c:layout>
        <c:manualLayout>
          <c:xMode val="edge"/>
          <c:yMode val="edge"/>
          <c:x val="0.3924365704286964"/>
          <c:y val="0.91263915286451258"/>
          <c:w val="0.21512685914260718"/>
          <c:h val="8.7360847135487377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'Preferred GP'!$C$4</c:f>
              <c:strCache>
                <c:ptCount val="1"/>
                <c:pt idx="0">
                  <c:v>2018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'Preferred GP'!$B$5:$B$7</c:f>
              <c:strCache>
                <c:ptCount val="3"/>
                <c:pt idx="0">
                  <c:v>Important</c:v>
                </c:pt>
                <c:pt idx="1">
                  <c:v>Not Important</c:v>
                </c:pt>
                <c:pt idx="2">
                  <c:v>I don’t have a preferred GP</c:v>
                </c:pt>
              </c:strCache>
            </c:strRef>
          </c:cat>
          <c:val>
            <c:numRef>
              <c:f>'Preferred GP'!$C$5:$C$7</c:f>
              <c:numCache>
                <c:formatCode>0%</c:formatCode>
                <c:ptCount val="3"/>
                <c:pt idx="0">
                  <c:v>0.5</c:v>
                </c:pt>
                <c:pt idx="1">
                  <c:v>0.2</c:v>
                </c:pt>
                <c:pt idx="2">
                  <c:v>0.3</c:v>
                </c:pt>
              </c:numCache>
            </c:numRef>
          </c:val>
          <c:extLst>
            <c:ext xmlns:c16="http://schemas.microsoft.com/office/drawing/2014/chart" uri="{C3380CC4-5D6E-409C-BE32-E72D297353CC}">
              <c16:uniqueId val="{00000000-231D-42B1-8E69-2A56EE952395}"/>
            </c:ext>
          </c:extLst>
        </c:ser>
        <c:ser>
          <c:idx val="1"/>
          <c:order val="1"/>
          <c:tx>
            <c:strRef>
              <c:f>'Preferred GP'!$D$4</c:f>
              <c:strCache>
                <c:ptCount val="1"/>
                <c:pt idx="0">
                  <c:v>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'Preferred GP'!$B$5:$B$7</c:f>
              <c:strCache>
                <c:ptCount val="3"/>
                <c:pt idx="0">
                  <c:v>Important</c:v>
                </c:pt>
                <c:pt idx="1">
                  <c:v>Not Important</c:v>
                </c:pt>
                <c:pt idx="2">
                  <c:v>I don’t have a preferred GP</c:v>
                </c:pt>
              </c:strCache>
            </c:strRef>
          </c:cat>
          <c:val>
            <c:numRef>
              <c:f>'Preferred GP'!$D$5:$D$7</c:f>
              <c:numCache>
                <c:formatCode>0%</c:formatCode>
                <c:ptCount val="3"/>
                <c:pt idx="0">
                  <c:v>0.39</c:v>
                </c:pt>
                <c:pt idx="1">
                  <c:v>0.22</c:v>
                </c:pt>
                <c:pt idx="2">
                  <c:v>0.39</c:v>
                </c:pt>
              </c:numCache>
            </c:numRef>
          </c:val>
          <c:extLst>
            <c:ext xmlns:c16="http://schemas.microsoft.com/office/drawing/2014/chart" uri="{C3380CC4-5D6E-409C-BE32-E72D297353CC}">
              <c16:uniqueId val="{00000001-231D-42B1-8E69-2A56EE952395}"/>
            </c:ext>
          </c:extLst>
        </c:ser>
        <c:dLbls>
          <c:dLblPos val="ctr"/>
          <c:showLegendKey val="0"/>
          <c:showVal val="1"/>
          <c:showCatName val="0"/>
          <c:showSerName val="0"/>
          <c:showPercent val="0"/>
          <c:showBubbleSize val="0"/>
        </c:dLbls>
        <c:gapWidth val="182"/>
        <c:axId val="723137552"/>
        <c:axId val="723132512"/>
      </c:barChart>
      <c:catAx>
        <c:axId val="7231375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723132512"/>
        <c:crosses val="autoZero"/>
        <c:auto val="1"/>
        <c:lblAlgn val="ctr"/>
        <c:lblOffset val="100"/>
        <c:noMultiLvlLbl val="0"/>
      </c:catAx>
      <c:valAx>
        <c:axId val="723132512"/>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723137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'Preferred GP'!$C$18</c:f>
              <c:strCache>
                <c:ptCount val="1"/>
                <c:pt idx="0">
                  <c:v>2018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'Preferred GP'!$B$19:$B$21</c:f>
              <c:strCache>
                <c:ptCount val="3"/>
                <c:pt idx="0">
                  <c:v>Important</c:v>
                </c:pt>
                <c:pt idx="1">
                  <c:v>Not Important</c:v>
                </c:pt>
                <c:pt idx="2">
                  <c:v>I don’t have a preferred GP</c:v>
                </c:pt>
              </c:strCache>
            </c:strRef>
          </c:cat>
          <c:val>
            <c:numRef>
              <c:f>'Preferred GP'!$C$19:$C$21</c:f>
              <c:numCache>
                <c:formatCode>0%</c:formatCode>
                <c:ptCount val="3"/>
                <c:pt idx="0">
                  <c:v>0.68</c:v>
                </c:pt>
                <c:pt idx="1">
                  <c:v>0.1</c:v>
                </c:pt>
                <c:pt idx="2">
                  <c:v>0.22</c:v>
                </c:pt>
              </c:numCache>
            </c:numRef>
          </c:val>
          <c:extLst>
            <c:ext xmlns:c16="http://schemas.microsoft.com/office/drawing/2014/chart" uri="{C3380CC4-5D6E-409C-BE32-E72D297353CC}">
              <c16:uniqueId val="{00000000-7A5F-405A-993E-D9226A85BC71}"/>
            </c:ext>
          </c:extLst>
        </c:ser>
        <c:ser>
          <c:idx val="1"/>
          <c:order val="1"/>
          <c:tx>
            <c:strRef>
              <c:f>'Preferred GP'!$D$18</c:f>
              <c:strCache>
                <c:ptCount val="1"/>
                <c:pt idx="0">
                  <c:v>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'Preferred GP'!$B$19:$B$21</c:f>
              <c:strCache>
                <c:ptCount val="3"/>
                <c:pt idx="0">
                  <c:v>Important</c:v>
                </c:pt>
                <c:pt idx="1">
                  <c:v>Not Important</c:v>
                </c:pt>
                <c:pt idx="2">
                  <c:v>I don’t have a preferred GP</c:v>
                </c:pt>
              </c:strCache>
            </c:strRef>
          </c:cat>
          <c:val>
            <c:numRef>
              <c:f>'Preferred GP'!$D$19:$D$21</c:f>
              <c:numCache>
                <c:formatCode>0%</c:formatCode>
                <c:ptCount val="3"/>
                <c:pt idx="0">
                  <c:v>0.6</c:v>
                </c:pt>
                <c:pt idx="1">
                  <c:v>0.12</c:v>
                </c:pt>
                <c:pt idx="2">
                  <c:v>0.38</c:v>
                </c:pt>
              </c:numCache>
            </c:numRef>
          </c:val>
          <c:extLst>
            <c:ext xmlns:c16="http://schemas.microsoft.com/office/drawing/2014/chart" uri="{C3380CC4-5D6E-409C-BE32-E72D297353CC}">
              <c16:uniqueId val="{00000001-7A5F-405A-993E-D9226A85BC71}"/>
            </c:ext>
          </c:extLst>
        </c:ser>
        <c:dLbls>
          <c:dLblPos val="ctr"/>
          <c:showLegendKey val="0"/>
          <c:showVal val="1"/>
          <c:showCatName val="0"/>
          <c:showSerName val="0"/>
          <c:showPercent val="0"/>
          <c:showBubbleSize val="0"/>
        </c:dLbls>
        <c:gapWidth val="182"/>
        <c:axId val="723120992"/>
        <c:axId val="723122792"/>
      </c:barChart>
      <c:catAx>
        <c:axId val="7231209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723122792"/>
        <c:crosses val="autoZero"/>
        <c:auto val="1"/>
        <c:lblAlgn val="ctr"/>
        <c:lblOffset val="100"/>
        <c:noMultiLvlLbl val="0"/>
      </c:catAx>
      <c:valAx>
        <c:axId val="723122792"/>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723120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442746127322323E-2"/>
          <c:y val="2.0245249371078546E-2"/>
          <c:w val="0.82690935372208907"/>
          <c:h val="0.78242533559956984"/>
        </c:manualLayout>
      </c:layout>
      <c:barChart>
        <c:barDir val="col"/>
        <c:grouping val="clustered"/>
        <c:varyColors val="0"/>
        <c:ser>
          <c:idx val="0"/>
          <c:order val="0"/>
          <c:tx>
            <c:strRef>
              <c:f>'apts '!$C$59:$C$60</c:f>
              <c:strCache>
                <c:ptCount val="2"/>
                <c:pt idx="0">
                  <c:v>Easy</c:v>
                </c:pt>
                <c:pt idx="1">
                  <c:v>2018</c:v>
                </c:pt>
              </c:strCache>
            </c:strRef>
          </c:tx>
          <c:spPr>
            <a:solidFill>
              <a:schemeClr val="accent1"/>
            </a:solidFill>
            <a:ln>
              <a:noFill/>
            </a:ln>
            <a:effectLst/>
          </c:spPr>
          <c:invertIfNegative val="0"/>
          <c:cat>
            <c:strRef>
              <c:f>'apts '!$B$61:$B$64</c:f>
              <c:strCache>
                <c:ptCount val="3"/>
                <c:pt idx="0">
                  <c:v>Phone</c:v>
                </c:pt>
                <c:pt idx="1">
                  <c:v>On Line</c:v>
                </c:pt>
                <c:pt idx="2">
                  <c:v>In Person</c:v>
                </c:pt>
              </c:strCache>
            </c:strRef>
          </c:cat>
          <c:val>
            <c:numRef>
              <c:f>'apts '!$C$61:$C$64</c:f>
              <c:numCache>
                <c:formatCode>0%</c:formatCode>
                <c:ptCount val="4"/>
                <c:pt idx="0">
                  <c:v>0.18</c:v>
                </c:pt>
                <c:pt idx="1">
                  <c:v>7.0000000000000007E-2</c:v>
                </c:pt>
                <c:pt idx="2">
                  <c:v>0.16</c:v>
                </c:pt>
              </c:numCache>
            </c:numRef>
          </c:val>
          <c:extLst>
            <c:ext xmlns:c16="http://schemas.microsoft.com/office/drawing/2014/chart" uri="{C3380CC4-5D6E-409C-BE32-E72D297353CC}">
              <c16:uniqueId val="{00000000-782E-4E2C-9BBB-AE9452C32881}"/>
            </c:ext>
          </c:extLst>
        </c:ser>
        <c:ser>
          <c:idx val="1"/>
          <c:order val="1"/>
          <c:tx>
            <c:strRef>
              <c:f>'apts '!$D$59:$D$60</c:f>
              <c:strCache>
                <c:ptCount val="2"/>
                <c:pt idx="0">
                  <c:v>Easy</c:v>
                </c:pt>
                <c:pt idx="1">
                  <c:v>2023</c:v>
                </c:pt>
              </c:strCache>
            </c:strRef>
          </c:tx>
          <c:spPr>
            <a:solidFill>
              <a:schemeClr val="accent2"/>
            </a:solidFill>
            <a:ln>
              <a:noFill/>
            </a:ln>
            <a:effectLst/>
          </c:spPr>
          <c:invertIfNegative val="0"/>
          <c:cat>
            <c:strRef>
              <c:f>'apts '!$B$61:$B$64</c:f>
              <c:strCache>
                <c:ptCount val="3"/>
                <c:pt idx="0">
                  <c:v>Phone</c:v>
                </c:pt>
                <c:pt idx="1">
                  <c:v>On Line</c:v>
                </c:pt>
                <c:pt idx="2">
                  <c:v>In Person</c:v>
                </c:pt>
              </c:strCache>
            </c:strRef>
          </c:cat>
          <c:val>
            <c:numRef>
              <c:f>'apts '!$D$61:$D$64</c:f>
              <c:numCache>
                <c:formatCode>0%</c:formatCode>
                <c:ptCount val="4"/>
                <c:pt idx="0">
                  <c:v>0.12</c:v>
                </c:pt>
                <c:pt idx="1">
                  <c:v>0.12</c:v>
                </c:pt>
                <c:pt idx="2">
                  <c:v>7.0000000000000007E-2</c:v>
                </c:pt>
              </c:numCache>
            </c:numRef>
          </c:val>
          <c:extLst>
            <c:ext xmlns:c16="http://schemas.microsoft.com/office/drawing/2014/chart" uri="{C3380CC4-5D6E-409C-BE32-E72D297353CC}">
              <c16:uniqueId val="{00000001-782E-4E2C-9BBB-AE9452C32881}"/>
            </c:ext>
          </c:extLst>
        </c:ser>
        <c:ser>
          <c:idx val="2"/>
          <c:order val="2"/>
          <c:tx>
            <c:strRef>
              <c:f>'apts '!$E$59:$E$60</c:f>
              <c:strCache>
                <c:ptCount val="2"/>
                <c:pt idx="0">
                  <c:v>Hard</c:v>
                </c:pt>
                <c:pt idx="1">
                  <c:v>2018</c:v>
                </c:pt>
              </c:strCache>
            </c:strRef>
          </c:tx>
          <c:spPr>
            <a:solidFill>
              <a:schemeClr val="accent3"/>
            </a:solidFill>
            <a:ln>
              <a:noFill/>
            </a:ln>
            <a:effectLst/>
          </c:spPr>
          <c:invertIfNegative val="0"/>
          <c:cat>
            <c:strRef>
              <c:f>'apts '!$B$61:$B$64</c:f>
              <c:strCache>
                <c:ptCount val="3"/>
                <c:pt idx="0">
                  <c:v>Phone</c:v>
                </c:pt>
                <c:pt idx="1">
                  <c:v>On Line</c:v>
                </c:pt>
                <c:pt idx="2">
                  <c:v>In Person</c:v>
                </c:pt>
              </c:strCache>
            </c:strRef>
          </c:cat>
          <c:val>
            <c:numRef>
              <c:f>'apts '!$E$61:$E$64</c:f>
              <c:numCache>
                <c:formatCode>0%</c:formatCode>
                <c:ptCount val="4"/>
                <c:pt idx="0">
                  <c:v>0.41</c:v>
                </c:pt>
                <c:pt idx="1">
                  <c:v>0.19</c:v>
                </c:pt>
                <c:pt idx="2">
                  <c:v>0.26</c:v>
                </c:pt>
              </c:numCache>
            </c:numRef>
          </c:val>
          <c:extLst>
            <c:ext xmlns:c16="http://schemas.microsoft.com/office/drawing/2014/chart" uri="{C3380CC4-5D6E-409C-BE32-E72D297353CC}">
              <c16:uniqueId val="{00000002-782E-4E2C-9BBB-AE9452C32881}"/>
            </c:ext>
          </c:extLst>
        </c:ser>
        <c:ser>
          <c:idx val="3"/>
          <c:order val="3"/>
          <c:tx>
            <c:strRef>
              <c:f>'apts '!$F$59:$F$60</c:f>
              <c:strCache>
                <c:ptCount val="2"/>
                <c:pt idx="0">
                  <c:v>Hard</c:v>
                </c:pt>
                <c:pt idx="1">
                  <c:v>2023</c:v>
                </c:pt>
              </c:strCache>
            </c:strRef>
          </c:tx>
          <c:spPr>
            <a:solidFill>
              <a:schemeClr val="accent4"/>
            </a:solidFill>
            <a:ln>
              <a:noFill/>
            </a:ln>
            <a:effectLst/>
          </c:spPr>
          <c:invertIfNegative val="0"/>
          <c:cat>
            <c:strRef>
              <c:f>'apts '!$B$61:$B$64</c:f>
              <c:strCache>
                <c:ptCount val="3"/>
                <c:pt idx="0">
                  <c:v>Phone</c:v>
                </c:pt>
                <c:pt idx="1">
                  <c:v>On Line</c:v>
                </c:pt>
                <c:pt idx="2">
                  <c:v>In Person</c:v>
                </c:pt>
              </c:strCache>
            </c:strRef>
          </c:cat>
          <c:val>
            <c:numRef>
              <c:f>'apts '!$F$61:$F$64</c:f>
              <c:numCache>
                <c:formatCode>0%</c:formatCode>
                <c:ptCount val="4"/>
                <c:pt idx="0">
                  <c:v>0.54</c:v>
                </c:pt>
                <c:pt idx="1">
                  <c:v>0.42</c:v>
                </c:pt>
                <c:pt idx="2">
                  <c:v>0.3</c:v>
                </c:pt>
              </c:numCache>
            </c:numRef>
          </c:val>
          <c:extLst>
            <c:ext xmlns:c16="http://schemas.microsoft.com/office/drawing/2014/chart" uri="{C3380CC4-5D6E-409C-BE32-E72D297353CC}">
              <c16:uniqueId val="{00000003-782E-4E2C-9BBB-AE9452C32881}"/>
            </c:ext>
          </c:extLst>
        </c:ser>
        <c:dLbls>
          <c:showLegendKey val="0"/>
          <c:showVal val="0"/>
          <c:showCatName val="0"/>
          <c:showSerName val="0"/>
          <c:showPercent val="0"/>
          <c:showBubbleSize val="0"/>
        </c:dLbls>
        <c:gapWidth val="219"/>
        <c:overlap val="-27"/>
        <c:axId val="766706928"/>
        <c:axId val="766706208"/>
      </c:barChart>
      <c:catAx>
        <c:axId val="766706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766706208"/>
        <c:crosses val="autoZero"/>
        <c:auto val="1"/>
        <c:lblAlgn val="ctr"/>
        <c:lblOffset val="100"/>
        <c:noMultiLvlLbl val="0"/>
      </c:catAx>
      <c:valAx>
        <c:axId val="7667062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6706928"/>
        <c:crosses val="autoZero"/>
        <c:crossBetween val="between"/>
      </c:valAx>
      <c:spPr>
        <a:noFill/>
        <a:ln>
          <a:noFill/>
        </a:ln>
        <a:effectLst/>
      </c:spPr>
    </c:plotArea>
    <c:legend>
      <c:legendPos val="b"/>
      <c:layout>
        <c:manualLayout>
          <c:xMode val="edge"/>
          <c:yMode val="edge"/>
          <c:x val="9.4508077794623488E-2"/>
          <c:y val="0.91662930096285755"/>
          <c:w val="0.70056286442455562"/>
          <c:h val="2.6933296333553021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'How easy'!$D$2:$D$3</c:f>
              <c:strCache>
                <c:ptCount val="2"/>
                <c:pt idx="0">
                  <c:v>Easy</c:v>
                </c:pt>
                <c:pt idx="1">
                  <c:v>2023</c:v>
                </c:pt>
              </c:strCache>
            </c:strRef>
          </c:tx>
          <c:spPr>
            <a:solidFill>
              <a:schemeClr val="accent1"/>
            </a:solidFill>
            <a:ln>
              <a:noFill/>
            </a:ln>
            <a:effectLst/>
          </c:spPr>
          <c:invertIfNegative val="0"/>
          <c:cat>
            <c:strRef>
              <c:f>'How easy'!$C$4:$C$9</c:f>
              <c:strCache>
                <c:ptCount val="5"/>
                <c:pt idx="0">
                  <c:v>Getting through to surgery by phone</c:v>
                </c:pt>
                <c:pt idx="1">
                  <c:v>Arranging a Doctor's Appointment</c:v>
                </c:pt>
                <c:pt idx="2">
                  <c:v>Arranging an Appointment with other Health Professional</c:v>
                </c:pt>
                <c:pt idx="3">
                  <c:v>Obtaining test results by Phone</c:v>
                </c:pt>
                <c:pt idx="4">
                  <c:v>Getting an appointment on same day or next day</c:v>
                </c:pt>
              </c:strCache>
            </c:strRef>
          </c:cat>
          <c:val>
            <c:numRef>
              <c:f>'How easy'!$D$4:$D$9</c:f>
              <c:numCache>
                <c:formatCode>0%</c:formatCode>
                <c:ptCount val="6"/>
                <c:pt idx="0">
                  <c:v>0.25</c:v>
                </c:pt>
                <c:pt idx="1">
                  <c:v>0.14000000000000001</c:v>
                </c:pt>
                <c:pt idx="2">
                  <c:v>0.37</c:v>
                </c:pt>
                <c:pt idx="3">
                  <c:v>0.21</c:v>
                </c:pt>
                <c:pt idx="4">
                  <c:v>0.35</c:v>
                </c:pt>
              </c:numCache>
            </c:numRef>
          </c:val>
          <c:extLst>
            <c:ext xmlns:c16="http://schemas.microsoft.com/office/drawing/2014/chart" uri="{C3380CC4-5D6E-409C-BE32-E72D297353CC}">
              <c16:uniqueId val="{00000000-374E-41D2-AF46-8279B3F46ADF}"/>
            </c:ext>
          </c:extLst>
        </c:ser>
        <c:ser>
          <c:idx val="1"/>
          <c:order val="1"/>
          <c:tx>
            <c:strRef>
              <c:f>'How easy'!$E$2:$E$3</c:f>
              <c:strCache>
                <c:ptCount val="2"/>
                <c:pt idx="0">
                  <c:v>Easy</c:v>
                </c:pt>
                <c:pt idx="1">
                  <c:v>2018</c:v>
                </c:pt>
              </c:strCache>
            </c:strRef>
          </c:tx>
          <c:spPr>
            <a:solidFill>
              <a:schemeClr val="accent2"/>
            </a:solidFill>
            <a:ln>
              <a:noFill/>
            </a:ln>
            <a:effectLst/>
          </c:spPr>
          <c:invertIfNegative val="0"/>
          <c:cat>
            <c:strRef>
              <c:f>'How easy'!$C$4:$C$9</c:f>
              <c:strCache>
                <c:ptCount val="5"/>
                <c:pt idx="0">
                  <c:v>Getting through to surgery by phone</c:v>
                </c:pt>
                <c:pt idx="1">
                  <c:v>Arranging a Doctor's Appointment</c:v>
                </c:pt>
                <c:pt idx="2">
                  <c:v>Arranging an Appointment with other Health Professional</c:v>
                </c:pt>
                <c:pt idx="3">
                  <c:v>Obtaining test results by Phone</c:v>
                </c:pt>
                <c:pt idx="4">
                  <c:v>Getting an appointment on same day or next day</c:v>
                </c:pt>
              </c:strCache>
            </c:strRef>
          </c:cat>
          <c:val>
            <c:numRef>
              <c:f>'How easy'!$E$4:$E$9</c:f>
              <c:numCache>
                <c:formatCode>0%</c:formatCode>
                <c:ptCount val="6"/>
                <c:pt idx="0">
                  <c:v>0.31</c:v>
                </c:pt>
                <c:pt idx="1">
                  <c:v>0.28000000000000003</c:v>
                </c:pt>
                <c:pt idx="2">
                  <c:v>0.17</c:v>
                </c:pt>
                <c:pt idx="3">
                  <c:v>0.32</c:v>
                </c:pt>
                <c:pt idx="4">
                  <c:v>0.39</c:v>
                </c:pt>
              </c:numCache>
            </c:numRef>
          </c:val>
          <c:extLst>
            <c:ext xmlns:c16="http://schemas.microsoft.com/office/drawing/2014/chart" uri="{C3380CC4-5D6E-409C-BE32-E72D297353CC}">
              <c16:uniqueId val="{00000001-374E-41D2-AF46-8279B3F46ADF}"/>
            </c:ext>
          </c:extLst>
        </c:ser>
        <c:ser>
          <c:idx val="2"/>
          <c:order val="2"/>
          <c:tx>
            <c:strRef>
              <c:f>'How easy'!$F$2:$F$3</c:f>
              <c:strCache>
                <c:ptCount val="2"/>
                <c:pt idx="0">
                  <c:v>Hard</c:v>
                </c:pt>
                <c:pt idx="1">
                  <c:v>2023</c:v>
                </c:pt>
              </c:strCache>
            </c:strRef>
          </c:tx>
          <c:spPr>
            <a:solidFill>
              <a:schemeClr val="accent3"/>
            </a:solidFill>
            <a:ln>
              <a:noFill/>
            </a:ln>
            <a:effectLst/>
          </c:spPr>
          <c:invertIfNegative val="0"/>
          <c:cat>
            <c:strRef>
              <c:f>'How easy'!$C$4:$C$9</c:f>
              <c:strCache>
                <c:ptCount val="5"/>
                <c:pt idx="0">
                  <c:v>Getting through to surgery by phone</c:v>
                </c:pt>
                <c:pt idx="1">
                  <c:v>Arranging a Doctor's Appointment</c:v>
                </c:pt>
                <c:pt idx="2">
                  <c:v>Arranging an Appointment with other Health Professional</c:v>
                </c:pt>
                <c:pt idx="3">
                  <c:v>Obtaining test results by Phone</c:v>
                </c:pt>
                <c:pt idx="4">
                  <c:v>Getting an appointment on same day or next day</c:v>
                </c:pt>
              </c:strCache>
            </c:strRef>
          </c:cat>
          <c:val>
            <c:numRef>
              <c:f>'How easy'!$F$4:$F$9</c:f>
              <c:numCache>
                <c:formatCode>0%</c:formatCode>
                <c:ptCount val="6"/>
                <c:pt idx="0">
                  <c:v>0.41</c:v>
                </c:pt>
                <c:pt idx="1">
                  <c:v>0.48</c:v>
                </c:pt>
                <c:pt idx="2">
                  <c:v>0.27</c:v>
                </c:pt>
                <c:pt idx="3">
                  <c:v>0.17</c:v>
                </c:pt>
                <c:pt idx="4">
                  <c:v>0.46</c:v>
                </c:pt>
              </c:numCache>
            </c:numRef>
          </c:val>
          <c:extLst>
            <c:ext xmlns:c16="http://schemas.microsoft.com/office/drawing/2014/chart" uri="{C3380CC4-5D6E-409C-BE32-E72D297353CC}">
              <c16:uniqueId val="{00000002-374E-41D2-AF46-8279B3F46ADF}"/>
            </c:ext>
          </c:extLst>
        </c:ser>
        <c:ser>
          <c:idx val="3"/>
          <c:order val="3"/>
          <c:tx>
            <c:strRef>
              <c:f>'How easy'!$G$2:$G$3</c:f>
              <c:strCache>
                <c:ptCount val="2"/>
                <c:pt idx="0">
                  <c:v>Hard</c:v>
                </c:pt>
                <c:pt idx="1">
                  <c:v>2018</c:v>
                </c:pt>
              </c:strCache>
            </c:strRef>
          </c:tx>
          <c:spPr>
            <a:solidFill>
              <a:schemeClr val="accent4"/>
            </a:solidFill>
            <a:ln>
              <a:noFill/>
            </a:ln>
            <a:effectLst/>
          </c:spPr>
          <c:invertIfNegative val="0"/>
          <c:cat>
            <c:strRef>
              <c:f>'How easy'!$C$4:$C$9</c:f>
              <c:strCache>
                <c:ptCount val="5"/>
                <c:pt idx="0">
                  <c:v>Getting through to surgery by phone</c:v>
                </c:pt>
                <c:pt idx="1">
                  <c:v>Arranging a Doctor's Appointment</c:v>
                </c:pt>
                <c:pt idx="2">
                  <c:v>Arranging an Appointment with other Health Professional</c:v>
                </c:pt>
                <c:pt idx="3">
                  <c:v>Obtaining test results by Phone</c:v>
                </c:pt>
                <c:pt idx="4">
                  <c:v>Getting an appointment on same day or next day</c:v>
                </c:pt>
              </c:strCache>
            </c:strRef>
          </c:cat>
          <c:val>
            <c:numRef>
              <c:f>'How easy'!$G$4:$G$9</c:f>
              <c:numCache>
                <c:formatCode>0%</c:formatCode>
                <c:ptCount val="6"/>
                <c:pt idx="0">
                  <c:v>0.45</c:v>
                </c:pt>
                <c:pt idx="1">
                  <c:v>0.37</c:v>
                </c:pt>
                <c:pt idx="2">
                  <c:v>0.1</c:v>
                </c:pt>
                <c:pt idx="3">
                  <c:v>0.11</c:v>
                </c:pt>
                <c:pt idx="4">
                  <c:v>0.35</c:v>
                </c:pt>
              </c:numCache>
            </c:numRef>
          </c:val>
          <c:extLst>
            <c:ext xmlns:c16="http://schemas.microsoft.com/office/drawing/2014/chart" uri="{C3380CC4-5D6E-409C-BE32-E72D297353CC}">
              <c16:uniqueId val="{00000003-374E-41D2-AF46-8279B3F46ADF}"/>
            </c:ext>
          </c:extLst>
        </c:ser>
        <c:dLbls>
          <c:showLegendKey val="0"/>
          <c:showVal val="0"/>
          <c:showCatName val="0"/>
          <c:showSerName val="0"/>
          <c:showPercent val="0"/>
          <c:showBubbleSize val="0"/>
        </c:dLbls>
        <c:gapWidth val="219"/>
        <c:overlap val="-27"/>
        <c:axId val="723148712"/>
        <c:axId val="723141152"/>
      </c:barChart>
      <c:catAx>
        <c:axId val="723148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723141152"/>
        <c:crosses val="autoZero"/>
        <c:auto val="0"/>
        <c:lblAlgn val="ctr"/>
        <c:lblOffset val="100"/>
        <c:noMultiLvlLbl val="0"/>
      </c:catAx>
      <c:valAx>
        <c:axId val="7231411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3148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53387533875338"/>
          <c:y val="7.9797900262467192E-2"/>
          <c:w val="0.77777777777777779"/>
          <c:h val="0.79081802274715662"/>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3991CE"/>
              </a:solidFill>
              <a:ln>
                <a:noFill/>
              </a:ln>
              <a:effectLst/>
            </c:spPr>
            <c:extLst>
              <c:ext xmlns:c16="http://schemas.microsoft.com/office/drawing/2014/chart" uri="{C3380CC4-5D6E-409C-BE32-E72D297353CC}">
                <c16:uniqueId val="{00000001-19FF-4694-85F5-F1F62FAA5B2A}"/>
              </c:ext>
            </c:extLst>
          </c:dPt>
          <c:dPt>
            <c:idx val="1"/>
            <c:invertIfNegative val="0"/>
            <c:bubble3D val="0"/>
            <c:spPr>
              <a:solidFill>
                <a:srgbClr val="EB7005"/>
              </a:solidFill>
              <a:ln>
                <a:noFill/>
              </a:ln>
              <a:effectLst/>
            </c:spPr>
            <c:extLst>
              <c:ext xmlns:c16="http://schemas.microsoft.com/office/drawing/2014/chart" uri="{C3380CC4-5D6E-409C-BE32-E72D297353CC}">
                <c16:uniqueId val="{00000003-19FF-4694-85F5-F1F62FAA5B2A}"/>
              </c:ext>
            </c:extLst>
          </c:dPt>
          <c:dPt>
            <c:idx val="2"/>
            <c:invertIfNegative val="0"/>
            <c:bubble3D val="0"/>
            <c:spPr>
              <a:solidFill>
                <a:srgbClr val="2CA02C"/>
              </a:solidFill>
              <a:ln>
                <a:noFill/>
              </a:ln>
              <a:effectLst/>
            </c:spPr>
            <c:extLst>
              <c:ext xmlns:c16="http://schemas.microsoft.com/office/drawing/2014/chart" uri="{C3380CC4-5D6E-409C-BE32-E72D297353CC}">
                <c16:uniqueId val="{00000005-19FF-4694-85F5-F1F62FAA5B2A}"/>
              </c:ext>
            </c:extLst>
          </c:dPt>
          <c:dPt>
            <c:idx val="3"/>
            <c:invertIfNegative val="0"/>
            <c:bubble3D val="0"/>
            <c:spPr>
              <a:solidFill>
                <a:srgbClr val="D62728"/>
              </a:solidFill>
              <a:ln>
                <a:noFill/>
              </a:ln>
              <a:effectLst/>
            </c:spPr>
            <c:extLst>
              <c:ext xmlns:c16="http://schemas.microsoft.com/office/drawing/2014/chart" uri="{C3380CC4-5D6E-409C-BE32-E72D297353CC}">
                <c16:uniqueId val="{00000007-19FF-4694-85F5-F1F62FAA5B2A}"/>
              </c:ext>
            </c:extLst>
          </c:dPt>
          <c:dLbls>
            <c:spPr>
              <a:noFill/>
              <a:ln>
                <a:noFill/>
              </a:ln>
              <a:effectLst/>
            </c:spPr>
            <c:txPr>
              <a:bodyPr rot="0" spcFirstLastPara="1" vertOverflow="ellipsis" vert="horz" wrap="square" anchor="ctr" anchorCtr="1"/>
              <a:lstStyle/>
              <a:p>
                <a:pPr>
                  <a:defRPr sz="1600" b="1" i="0" u="none" strike="noStrike" kern="1200" baseline="0">
                    <a:solidFill>
                      <a:srgbClr val="24285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Devices!$C$7:$C$10</c:f>
              <c:strCache>
                <c:ptCount val="4"/>
                <c:pt idx="0">
                  <c:v>Desktop PC / Laptop</c:v>
                </c:pt>
                <c:pt idx="1">
                  <c:v>Smartphone (e.g. iPhone)</c:v>
                </c:pt>
                <c:pt idx="2">
                  <c:v>Tablet</c:v>
                </c:pt>
                <c:pt idx="3">
                  <c:v>Older style mobile phone</c:v>
                </c:pt>
              </c:strCache>
            </c:strRef>
          </c:cat>
          <c:val>
            <c:numRef>
              <c:f>Devices!$E$7:$E$10</c:f>
              <c:numCache>
                <c:formatCode>0%</c:formatCode>
                <c:ptCount val="4"/>
                <c:pt idx="0">
                  <c:v>0.63323353293413176</c:v>
                </c:pt>
                <c:pt idx="1">
                  <c:v>0.82035928143712578</c:v>
                </c:pt>
                <c:pt idx="2">
                  <c:v>0.49550898203592814</c:v>
                </c:pt>
                <c:pt idx="3">
                  <c:v>6.5868263473053898E-2</c:v>
                </c:pt>
              </c:numCache>
            </c:numRef>
          </c:val>
          <c:extLst>
            <c:ext xmlns:c16="http://schemas.microsoft.com/office/drawing/2014/chart" uri="{C3380CC4-5D6E-409C-BE32-E72D297353CC}">
              <c16:uniqueId val="{00000008-19FF-4694-85F5-F1F62FAA5B2A}"/>
            </c:ext>
          </c:extLst>
        </c:ser>
        <c:dLbls>
          <c:dLblPos val="outEnd"/>
          <c:showLegendKey val="0"/>
          <c:showVal val="1"/>
          <c:showCatName val="0"/>
          <c:showSerName val="0"/>
          <c:showPercent val="0"/>
          <c:showBubbleSize val="0"/>
        </c:dLbls>
        <c:gapWidth val="99"/>
        <c:overlap val="-8"/>
        <c:axId val="715010096"/>
        <c:axId val="715012616"/>
      </c:barChart>
      <c:catAx>
        <c:axId val="715010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242852"/>
                </a:solidFill>
                <a:latin typeface="+mn-lt"/>
                <a:ea typeface="+mn-ea"/>
                <a:cs typeface="+mn-cs"/>
              </a:defRPr>
            </a:pPr>
            <a:endParaRPr lang="en-US"/>
          </a:p>
        </c:txPr>
        <c:crossAx val="715012616"/>
        <c:crosses val="autoZero"/>
        <c:auto val="1"/>
        <c:lblAlgn val="ctr"/>
        <c:lblOffset val="100"/>
        <c:noMultiLvlLbl val="0"/>
      </c:catAx>
      <c:valAx>
        <c:axId val="715012616"/>
        <c:scaling>
          <c:orientation val="minMax"/>
          <c:max val="1"/>
        </c:scaling>
        <c:delete val="1"/>
        <c:axPos val="l"/>
        <c:numFmt formatCode="0%" sourceLinked="1"/>
        <c:majorTickMark val="none"/>
        <c:minorTickMark val="none"/>
        <c:tickLblPos val="nextTo"/>
        <c:crossAx val="715010096"/>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dirty="0"/>
              <a:t>Analysis of Use of Devices by Age</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'Device  age'!$D$14</c:f>
              <c:strCache>
                <c:ptCount val="1"/>
                <c:pt idx="0">
                  <c:v>Desktop PC / Laptop</c:v>
                </c:pt>
              </c:strCache>
            </c:strRef>
          </c:tx>
          <c:spPr>
            <a:solidFill>
              <a:schemeClr val="accent1"/>
            </a:solidFill>
            <a:ln>
              <a:noFill/>
            </a:ln>
            <a:effectLst/>
          </c:spPr>
          <c:invertIfNegative val="0"/>
          <c:cat>
            <c:strRef>
              <c:f>'Device  age'!$C$15:$C$23</c:f>
              <c:strCache>
                <c:ptCount val="8"/>
                <c:pt idx="0">
                  <c:v>18-24</c:v>
                </c:pt>
                <c:pt idx="1">
                  <c:v>25-34</c:v>
                </c:pt>
                <c:pt idx="2">
                  <c:v>35-44</c:v>
                </c:pt>
                <c:pt idx="3">
                  <c:v>45-54</c:v>
                </c:pt>
                <c:pt idx="4">
                  <c:v>55-64</c:v>
                </c:pt>
                <c:pt idx="5">
                  <c:v>65-74</c:v>
                </c:pt>
                <c:pt idx="6">
                  <c:v>75-84</c:v>
                </c:pt>
                <c:pt idx="7">
                  <c:v>85 and over</c:v>
                </c:pt>
              </c:strCache>
            </c:strRef>
          </c:cat>
          <c:val>
            <c:numRef>
              <c:f>'Device  age'!$D$15:$D$23</c:f>
              <c:numCache>
                <c:formatCode>0%</c:formatCode>
                <c:ptCount val="9"/>
                <c:pt idx="0">
                  <c:v>1</c:v>
                </c:pt>
                <c:pt idx="1">
                  <c:v>0.73684210526315785</c:v>
                </c:pt>
                <c:pt idx="2">
                  <c:v>0.62857142857142856</c:v>
                </c:pt>
                <c:pt idx="3">
                  <c:v>0.64210526315789473</c:v>
                </c:pt>
                <c:pt idx="4">
                  <c:v>0.63535911602209949</c:v>
                </c:pt>
                <c:pt idx="5">
                  <c:v>0.59042553191489366</c:v>
                </c:pt>
                <c:pt idx="6">
                  <c:v>0.68852459016393441</c:v>
                </c:pt>
                <c:pt idx="7">
                  <c:v>0.54545454545454541</c:v>
                </c:pt>
              </c:numCache>
            </c:numRef>
          </c:val>
          <c:extLst>
            <c:ext xmlns:c16="http://schemas.microsoft.com/office/drawing/2014/chart" uri="{C3380CC4-5D6E-409C-BE32-E72D297353CC}">
              <c16:uniqueId val="{00000000-5B62-4A9D-AC71-0E0A8B347B51}"/>
            </c:ext>
          </c:extLst>
        </c:ser>
        <c:ser>
          <c:idx val="1"/>
          <c:order val="1"/>
          <c:tx>
            <c:strRef>
              <c:f>'Device  age'!$E$14</c:f>
              <c:strCache>
                <c:ptCount val="1"/>
                <c:pt idx="0">
                  <c:v>Smartphone (e.g. iPhone)</c:v>
                </c:pt>
              </c:strCache>
            </c:strRef>
          </c:tx>
          <c:spPr>
            <a:solidFill>
              <a:schemeClr val="accent2"/>
            </a:solidFill>
            <a:ln>
              <a:noFill/>
            </a:ln>
            <a:effectLst/>
          </c:spPr>
          <c:invertIfNegative val="0"/>
          <c:cat>
            <c:strRef>
              <c:f>'Device  age'!$C$15:$C$23</c:f>
              <c:strCache>
                <c:ptCount val="8"/>
                <c:pt idx="0">
                  <c:v>18-24</c:v>
                </c:pt>
                <c:pt idx="1">
                  <c:v>25-34</c:v>
                </c:pt>
                <c:pt idx="2">
                  <c:v>35-44</c:v>
                </c:pt>
                <c:pt idx="3">
                  <c:v>45-54</c:v>
                </c:pt>
                <c:pt idx="4">
                  <c:v>55-64</c:v>
                </c:pt>
                <c:pt idx="5">
                  <c:v>65-74</c:v>
                </c:pt>
                <c:pt idx="6">
                  <c:v>75-84</c:v>
                </c:pt>
                <c:pt idx="7">
                  <c:v>85 and over</c:v>
                </c:pt>
              </c:strCache>
            </c:strRef>
          </c:cat>
          <c:val>
            <c:numRef>
              <c:f>'Device  age'!$E$15:$E$23</c:f>
              <c:numCache>
                <c:formatCode>0%</c:formatCode>
                <c:ptCount val="9"/>
                <c:pt idx="0">
                  <c:v>1</c:v>
                </c:pt>
                <c:pt idx="1">
                  <c:v>1</c:v>
                </c:pt>
                <c:pt idx="2">
                  <c:v>0.97142857142857142</c:v>
                </c:pt>
                <c:pt idx="3">
                  <c:v>0.9263157894736842</c:v>
                </c:pt>
                <c:pt idx="4">
                  <c:v>0.86740331491712708</c:v>
                </c:pt>
                <c:pt idx="5">
                  <c:v>0.82446808510638303</c:v>
                </c:pt>
                <c:pt idx="6">
                  <c:v>0.66393442622950816</c:v>
                </c:pt>
                <c:pt idx="7">
                  <c:v>0.36363636363636365</c:v>
                </c:pt>
              </c:numCache>
            </c:numRef>
          </c:val>
          <c:extLst>
            <c:ext xmlns:c16="http://schemas.microsoft.com/office/drawing/2014/chart" uri="{C3380CC4-5D6E-409C-BE32-E72D297353CC}">
              <c16:uniqueId val="{00000001-5B62-4A9D-AC71-0E0A8B347B51}"/>
            </c:ext>
          </c:extLst>
        </c:ser>
        <c:ser>
          <c:idx val="2"/>
          <c:order val="2"/>
          <c:tx>
            <c:strRef>
              <c:f>'Device  age'!$F$14</c:f>
              <c:strCache>
                <c:ptCount val="1"/>
                <c:pt idx="0">
                  <c:v>Tablet</c:v>
                </c:pt>
              </c:strCache>
            </c:strRef>
          </c:tx>
          <c:spPr>
            <a:solidFill>
              <a:schemeClr val="accent6"/>
            </a:solidFill>
            <a:ln>
              <a:noFill/>
            </a:ln>
            <a:effectLst/>
          </c:spPr>
          <c:invertIfNegative val="0"/>
          <c:cat>
            <c:strRef>
              <c:f>'Device  age'!$C$15:$C$23</c:f>
              <c:strCache>
                <c:ptCount val="8"/>
                <c:pt idx="0">
                  <c:v>18-24</c:v>
                </c:pt>
                <c:pt idx="1">
                  <c:v>25-34</c:v>
                </c:pt>
                <c:pt idx="2">
                  <c:v>35-44</c:v>
                </c:pt>
                <c:pt idx="3">
                  <c:v>45-54</c:v>
                </c:pt>
                <c:pt idx="4">
                  <c:v>55-64</c:v>
                </c:pt>
                <c:pt idx="5">
                  <c:v>65-74</c:v>
                </c:pt>
                <c:pt idx="6">
                  <c:v>75-84</c:v>
                </c:pt>
                <c:pt idx="7">
                  <c:v>85 and over</c:v>
                </c:pt>
              </c:strCache>
            </c:strRef>
          </c:cat>
          <c:val>
            <c:numRef>
              <c:f>'Device  age'!$F$15:$F$23</c:f>
              <c:numCache>
                <c:formatCode>0%</c:formatCode>
                <c:ptCount val="9"/>
                <c:pt idx="0">
                  <c:v>0.33333333333333331</c:v>
                </c:pt>
                <c:pt idx="1">
                  <c:v>0.42105263157894735</c:v>
                </c:pt>
                <c:pt idx="2">
                  <c:v>0.34285714285714286</c:v>
                </c:pt>
                <c:pt idx="3">
                  <c:v>0.41052631578947368</c:v>
                </c:pt>
                <c:pt idx="4">
                  <c:v>0.53591160220994472</c:v>
                </c:pt>
                <c:pt idx="5">
                  <c:v>0.56914893617021278</c:v>
                </c:pt>
                <c:pt idx="6">
                  <c:v>0.45081967213114754</c:v>
                </c:pt>
                <c:pt idx="7">
                  <c:v>0.5</c:v>
                </c:pt>
              </c:numCache>
            </c:numRef>
          </c:val>
          <c:extLst>
            <c:ext xmlns:c16="http://schemas.microsoft.com/office/drawing/2014/chart" uri="{C3380CC4-5D6E-409C-BE32-E72D297353CC}">
              <c16:uniqueId val="{00000002-5B62-4A9D-AC71-0E0A8B347B51}"/>
            </c:ext>
          </c:extLst>
        </c:ser>
        <c:ser>
          <c:idx val="3"/>
          <c:order val="3"/>
          <c:tx>
            <c:strRef>
              <c:f>'Device  age'!$G$14</c:f>
              <c:strCache>
                <c:ptCount val="1"/>
                <c:pt idx="0">
                  <c:v>Older style mobile phone</c:v>
                </c:pt>
              </c:strCache>
            </c:strRef>
          </c:tx>
          <c:spPr>
            <a:solidFill>
              <a:srgbClr val="FF0000"/>
            </a:solidFill>
            <a:ln>
              <a:noFill/>
            </a:ln>
            <a:effectLst/>
          </c:spPr>
          <c:invertIfNegative val="0"/>
          <c:cat>
            <c:strRef>
              <c:f>'Device  age'!$C$15:$C$23</c:f>
              <c:strCache>
                <c:ptCount val="8"/>
                <c:pt idx="0">
                  <c:v>18-24</c:v>
                </c:pt>
                <c:pt idx="1">
                  <c:v>25-34</c:v>
                </c:pt>
                <c:pt idx="2">
                  <c:v>35-44</c:v>
                </c:pt>
                <c:pt idx="3">
                  <c:v>45-54</c:v>
                </c:pt>
                <c:pt idx="4">
                  <c:v>55-64</c:v>
                </c:pt>
                <c:pt idx="5">
                  <c:v>65-74</c:v>
                </c:pt>
                <c:pt idx="6">
                  <c:v>75-84</c:v>
                </c:pt>
                <c:pt idx="7">
                  <c:v>85 and over</c:v>
                </c:pt>
              </c:strCache>
            </c:strRef>
          </c:cat>
          <c:val>
            <c:numRef>
              <c:f>'Device  age'!$G$15:$G$23</c:f>
              <c:numCache>
                <c:formatCode>0%</c:formatCode>
                <c:ptCount val="9"/>
                <c:pt idx="0">
                  <c:v>0</c:v>
                </c:pt>
                <c:pt idx="1">
                  <c:v>0</c:v>
                </c:pt>
                <c:pt idx="2">
                  <c:v>2.8571428571428571E-2</c:v>
                </c:pt>
                <c:pt idx="3">
                  <c:v>3.1578947368421054E-2</c:v>
                </c:pt>
                <c:pt idx="4">
                  <c:v>2.2099447513812154E-2</c:v>
                </c:pt>
                <c:pt idx="5">
                  <c:v>3.7234042553191488E-2</c:v>
                </c:pt>
                <c:pt idx="6">
                  <c:v>0.15573770491803279</c:v>
                </c:pt>
                <c:pt idx="7">
                  <c:v>0.27272727272727271</c:v>
                </c:pt>
              </c:numCache>
            </c:numRef>
          </c:val>
          <c:extLst>
            <c:ext xmlns:c16="http://schemas.microsoft.com/office/drawing/2014/chart" uri="{C3380CC4-5D6E-409C-BE32-E72D297353CC}">
              <c16:uniqueId val="{00000003-5B62-4A9D-AC71-0E0A8B347B51}"/>
            </c:ext>
          </c:extLst>
        </c:ser>
        <c:dLbls>
          <c:showLegendKey val="0"/>
          <c:showVal val="0"/>
          <c:showCatName val="0"/>
          <c:showSerName val="0"/>
          <c:showPercent val="0"/>
          <c:showBubbleSize val="0"/>
        </c:dLbls>
        <c:gapWidth val="150"/>
        <c:overlap val="100"/>
        <c:axId val="731256056"/>
        <c:axId val="731258576"/>
      </c:barChart>
      <c:catAx>
        <c:axId val="731256056"/>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GB" sz="1600" b="1" dirty="0"/>
                  <a:t>Age</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731258576"/>
        <c:crosses val="autoZero"/>
        <c:auto val="1"/>
        <c:lblAlgn val="ctr"/>
        <c:lblOffset val="100"/>
        <c:noMultiLvlLbl val="0"/>
      </c:catAx>
      <c:valAx>
        <c:axId val="73125857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731256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D1A-4C37-B5FF-FC3E88DA0AF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D1A-4C37-B5FF-FC3E88DA0AF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D1A-4C37-B5FF-FC3E88DA0AFA}"/>
              </c:ext>
            </c:extLst>
          </c:dPt>
          <c:dLbls>
            <c:dLbl>
              <c:idx val="2"/>
              <c:tx>
                <c:rich>
                  <a:bodyPr/>
                  <a:lstStyle/>
                  <a:p>
                    <a:r>
                      <a:rPr lang="en-US"/>
                      <a:t>Dissatisfied</a:t>
                    </a:r>
                    <a:r>
                      <a:rPr lang="en-US" baseline="0"/>
                      <a:t>
</a:t>
                    </a:r>
                    <a:fld id="{A3AC0EFF-2925-4CAE-9750-E51C3515D41A}" type="PERCENTAGE">
                      <a:rPr lang="en-US" baseline="0"/>
                      <a:pPr/>
                      <a:t>[PERCENTAGE]</a:t>
                    </a:fld>
                    <a:endParaRPr lang="en-US" baseline="0"/>
                  </a:p>
                </c:rich>
              </c:tx>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D1A-4C37-B5FF-FC3E88DA0AFA}"/>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dk1">
                        <a:lumMod val="65000"/>
                        <a:lumOff val="35000"/>
                      </a:schemeClr>
                    </a:solidFill>
                    <a:latin typeface="+mn-lt"/>
                    <a:ea typeface="+mn-ea"/>
                    <a:cs typeface="+mn-cs"/>
                  </a:defRPr>
                </a:pPr>
                <a:endParaRPr lang="en-US"/>
              </a:p>
            </c:txPr>
            <c:dLblPos val="ct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'apts '!$B$68:$B$70</c:f>
              <c:strCache>
                <c:ptCount val="3"/>
                <c:pt idx="0">
                  <c:v>Satisfied</c:v>
                </c:pt>
                <c:pt idx="1">
                  <c:v>Neither Satisfied or Dissatisfied</c:v>
                </c:pt>
                <c:pt idx="2">
                  <c:v>Dissatisfied</c:v>
                </c:pt>
              </c:strCache>
            </c:strRef>
          </c:cat>
          <c:val>
            <c:numRef>
              <c:f>'apts '!$C$68:$C$70</c:f>
              <c:numCache>
                <c:formatCode>0%</c:formatCode>
                <c:ptCount val="3"/>
                <c:pt idx="0">
                  <c:v>0.35</c:v>
                </c:pt>
                <c:pt idx="1">
                  <c:v>0.2</c:v>
                </c:pt>
                <c:pt idx="2">
                  <c:v>0.45</c:v>
                </c:pt>
              </c:numCache>
            </c:numRef>
          </c:val>
          <c:extLst>
            <c:ext xmlns:c16="http://schemas.microsoft.com/office/drawing/2014/chart" uri="{C3380CC4-5D6E-409C-BE32-E72D297353CC}">
              <c16:uniqueId val="{00000006-4D1A-4C37-B5FF-FC3E88DA0AFA}"/>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BE3387C1-8EFB-44F7-8485-D662F1CF7333}" type="datetime1">
              <a:rPr lang="en-GB" smtClean="0"/>
              <a:t>02/08/2023</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64E50CC-F33A-4EF4-9F12-93EC4A21A0CF}" type="slidenum">
              <a:rPr lang="en-GB" smtClean="0"/>
              <a:t>‹#›</a:t>
            </a:fld>
            <a:endParaRPr lang="en-GB" dirty="0"/>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88D6434E-09F1-48C0-A525-B5A7008B7802}" type="datetime1">
              <a:rPr lang="en-GB" noProof="0" smtClean="0"/>
              <a:t>02/08/2023</a:t>
            </a:fld>
            <a:endParaRPr lang="en-GB"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dirty="0"/>
              <a:t>Click to edit Master text styles</a:t>
            </a:r>
          </a:p>
          <a:p>
            <a:pPr lvl="1" rtl="0"/>
            <a:r>
              <a:rPr lang="en-GB" noProof="0" dirty="0"/>
              <a:t>Second level</a:t>
            </a:r>
          </a:p>
          <a:p>
            <a:pPr lvl="2" rtl="0"/>
            <a:r>
              <a:rPr lang="en-GB" noProof="0" dirty="0"/>
              <a:t>Third level</a:t>
            </a:r>
          </a:p>
          <a:p>
            <a:pPr lvl="3" rtl="0"/>
            <a:r>
              <a:rPr lang="en-GB" noProof="0" dirty="0"/>
              <a:t>Fourth level</a:t>
            </a:r>
          </a:p>
          <a:p>
            <a:pPr lvl="4" rtl="0"/>
            <a:r>
              <a:rPr lang="en-GB" noProof="0"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2674CE4-FBD8-4481-AEFB-CA53E599A745}" type="slidenum">
              <a:rPr lang="en-GB" noProof="0" smtClean="0"/>
              <a:t>‹#›</a:t>
            </a:fld>
            <a:endParaRPr lang="en-GB" noProof="0" dirty="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10"/>
          </p:nvPr>
        </p:nvSpPr>
        <p:spPr/>
        <p:txBody>
          <a:bodyPr rtlCol="0"/>
          <a:lstStyle/>
          <a:p>
            <a:pPr rtl="0"/>
            <a:fld id="{32674CE4-FBD8-4481-AEFB-CA53E599A745}" type="slidenum">
              <a:rPr lang="en-GB" smtClean="0"/>
              <a:t>1</a:t>
            </a:fld>
            <a:endParaRPr lang="en-GB" dirty="0"/>
          </a:p>
        </p:txBody>
      </p:sp>
    </p:spTree>
    <p:extLst>
      <p:ext uri="{BB962C8B-B14F-4D97-AF65-F5344CB8AC3E}">
        <p14:creationId xmlns:p14="http://schemas.microsoft.com/office/powerpoint/2010/main" val="2147974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674CE4-FBD8-4481-AEFB-CA53E599A74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4156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Verdana" pitchFamily="34" charset="0"/>
              </a:rPr>
              <a:t>So we can improve what we do for the patients and the industry as a whole will be considering a much more patient centric approach.  </a:t>
            </a:r>
          </a:p>
          <a:p>
            <a:endParaRPr lang="en-GB" altLang="en-US">
              <a:latin typeface="Verdana" pitchFamily="34" charset="0"/>
            </a:endParaRPr>
          </a:p>
          <a:p>
            <a:r>
              <a:rPr lang="en-GB" altLang="en-US">
                <a:latin typeface="Verdana" pitchFamily="34" charset="0"/>
              </a:rPr>
              <a:t>Here are some ‘hair raising’ comments from patients.  !!</a:t>
            </a:r>
          </a:p>
          <a:p>
            <a:endParaRPr lang="en-GB" altLang="en-US">
              <a:latin typeface="Verdana" pitchFamily="34" charset="0"/>
            </a:endParaRPr>
          </a:p>
          <a:p>
            <a:r>
              <a:rPr lang="en-GB" altLang="en-US">
                <a:latin typeface="Verdana" pitchFamily="34" charset="0"/>
              </a:rPr>
              <a:t>Thanks you for everything you do personally to make patients lives better by bringing them more products and better treatments reliably supplied.  You are really making a difference and look out for future developments in this space. </a:t>
            </a:r>
            <a:endParaRPr lang="en-US" altLang="en-US">
              <a:latin typeface="Verdana" pitchFamily="34"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3169">
              <a:spcBef>
                <a:spcPct val="30000"/>
              </a:spcBef>
              <a:defRPr sz="1300">
                <a:solidFill>
                  <a:schemeClr val="tx1"/>
                </a:solidFill>
                <a:latin typeface="Times New Roman" pitchFamily="18" charset="0"/>
                <a:ea typeface="MS PGothic" pitchFamily="34" charset="-128"/>
              </a:defRPr>
            </a:lvl1pPr>
            <a:lvl2pPr marL="776762" indent="-298625" defTabSz="483169">
              <a:spcBef>
                <a:spcPct val="30000"/>
              </a:spcBef>
              <a:defRPr sz="1300">
                <a:solidFill>
                  <a:schemeClr val="tx1"/>
                </a:solidFill>
                <a:latin typeface="Times New Roman" pitchFamily="18" charset="0"/>
                <a:ea typeface="MS PGothic" pitchFamily="34" charset="-128"/>
              </a:defRPr>
            </a:lvl2pPr>
            <a:lvl3pPr marL="1196179" indent="-238229" defTabSz="483169">
              <a:spcBef>
                <a:spcPct val="30000"/>
              </a:spcBef>
              <a:defRPr sz="1300">
                <a:solidFill>
                  <a:schemeClr val="tx1"/>
                </a:solidFill>
                <a:latin typeface="Times New Roman" pitchFamily="18" charset="0"/>
                <a:ea typeface="MS PGothic" pitchFamily="34" charset="-128"/>
              </a:defRPr>
            </a:lvl3pPr>
            <a:lvl4pPr marL="1674315" indent="-238229" defTabSz="483169">
              <a:spcBef>
                <a:spcPct val="30000"/>
              </a:spcBef>
              <a:defRPr sz="1300">
                <a:solidFill>
                  <a:schemeClr val="tx1"/>
                </a:solidFill>
                <a:latin typeface="Times New Roman" pitchFamily="18" charset="0"/>
                <a:ea typeface="MS PGothic" pitchFamily="34" charset="-128"/>
              </a:defRPr>
            </a:lvl4pPr>
            <a:lvl5pPr marL="2152451" indent="-238229" defTabSz="483169">
              <a:spcBef>
                <a:spcPct val="30000"/>
              </a:spcBef>
              <a:defRPr sz="1300">
                <a:solidFill>
                  <a:schemeClr val="tx1"/>
                </a:solidFill>
                <a:latin typeface="Times New Roman" pitchFamily="18" charset="0"/>
                <a:ea typeface="MS PGothic" pitchFamily="34" charset="-128"/>
              </a:defRPr>
            </a:lvl5pPr>
            <a:lvl6pPr marL="2635620" indent="-238229" defTabSz="483169" eaLnBrk="0" fontAlgn="base" hangingPunct="0">
              <a:spcBef>
                <a:spcPct val="30000"/>
              </a:spcBef>
              <a:spcAft>
                <a:spcPct val="0"/>
              </a:spcAft>
              <a:defRPr sz="1300">
                <a:solidFill>
                  <a:schemeClr val="tx1"/>
                </a:solidFill>
                <a:latin typeface="Times New Roman" pitchFamily="18" charset="0"/>
                <a:ea typeface="MS PGothic" pitchFamily="34" charset="-128"/>
              </a:defRPr>
            </a:lvl6pPr>
            <a:lvl7pPr marL="3118789" indent="-238229" defTabSz="483169" eaLnBrk="0" fontAlgn="base" hangingPunct="0">
              <a:spcBef>
                <a:spcPct val="30000"/>
              </a:spcBef>
              <a:spcAft>
                <a:spcPct val="0"/>
              </a:spcAft>
              <a:defRPr sz="1300">
                <a:solidFill>
                  <a:schemeClr val="tx1"/>
                </a:solidFill>
                <a:latin typeface="Times New Roman" pitchFamily="18" charset="0"/>
                <a:ea typeface="MS PGothic" pitchFamily="34" charset="-128"/>
              </a:defRPr>
            </a:lvl7pPr>
            <a:lvl8pPr marL="3601958" indent="-238229" defTabSz="483169" eaLnBrk="0" fontAlgn="base" hangingPunct="0">
              <a:spcBef>
                <a:spcPct val="30000"/>
              </a:spcBef>
              <a:spcAft>
                <a:spcPct val="0"/>
              </a:spcAft>
              <a:defRPr sz="1300">
                <a:solidFill>
                  <a:schemeClr val="tx1"/>
                </a:solidFill>
                <a:latin typeface="Times New Roman" pitchFamily="18" charset="0"/>
                <a:ea typeface="MS PGothic" pitchFamily="34" charset="-128"/>
              </a:defRPr>
            </a:lvl8pPr>
            <a:lvl9pPr marL="4085127" indent="-238229" defTabSz="483169" eaLnBrk="0" fontAlgn="base" hangingPunct="0">
              <a:spcBef>
                <a:spcPct val="30000"/>
              </a:spcBef>
              <a:spcAft>
                <a:spcPct val="0"/>
              </a:spcAft>
              <a:defRPr sz="1300">
                <a:solidFill>
                  <a:schemeClr val="tx1"/>
                </a:solidFill>
                <a:latin typeface="Times New Roman" pitchFamily="18" charset="0"/>
                <a:ea typeface="MS PGothic" pitchFamily="34" charset="-128"/>
              </a:defRPr>
            </a:lvl9pPr>
          </a:lstStyle>
          <a:p>
            <a:pPr>
              <a:spcBef>
                <a:spcPct val="0"/>
              </a:spcBef>
              <a:defRPr/>
            </a:pPr>
            <a:fld id="{36712399-4C41-4A1B-BCF5-71D872BA2E8D}" type="slidenum">
              <a:rPr lang="en-US" altLang="en-US" sz="1100">
                <a:solidFill>
                  <a:srgbClr val="000000"/>
                </a:solidFill>
                <a:latin typeface="Verdana" pitchFamily="34" charset="0"/>
              </a:rPr>
              <a:pPr>
                <a:spcBef>
                  <a:spcPct val="0"/>
                </a:spcBef>
                <a:defRPr/>
              </a:pPr>
              <a:t>32</a:t>
            </a:fld>
            <a:endParaRPr lang="en-US" altLang="en-US" sz="1100">
              <a:solidFill>
                <a:srgbClr val="000000"/>
              </a:solidFill>
              <a:latin typeface="Verdana" pitchFamily="34" charset="0"/>
            </a:endParaRPr>
          </a:p>
        </p:txBody>
      </p:sp>
    </p:spTree>
    <p:extLst>
      <p:ext uri="{BB962C8B-B14F-4D97-AF65-F5344CB8AC3E}">
        <p14:creationId xmlns:p14="http://schemas.microsoft.com/office/powerpoint/2010/main" val="2411032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Verdana" pitchFamily="34" charset="0"/>
              </a:rPr>
              <a:t>So we can improve what we do for the patients and the industry as a whole will be considering a much more patient centric approach.  </a:t>
            </a:r>
          </a:p>
          <a:p>
            <a:endParaRPr lang="en-GB" altLang="en-US">
              <a:latin typeface="Verdana" pitchFamily="34" charset="0"/>
            </a:endParaRPr>
          </a:p>
          <a:p>
            <a:r>
              <a:rPr lang="en-GB" altLang="en-US">
                <a:latin typeface="Verdana" pitchFamily="34" charset="0"/>
              </a:rPr>
              <a:t>Here are some ‘hair raising’ comments from patients.  !!</a:t>
            </a:r>
          </a:p>
          <a:p>
            <a:endParaRPr lang="en-GB" altLang="en-US">
              <a:latin typeface="Verdana" pitchFamily="34" charset="0"/>
            </a:endParaRPr>
          </a:p>
          <a:p>
            <a:r>
              <a:rPr lang="en-GB" altLang="en-US">
                <a:latin typeface="Verdana" pitchFamily="34" charset="0"/>
              </a:rPr>
              <a:t>Thanks you for everything you do personally to make patients lives better by bringing them more products and better treatments reliably supplied.  You are really making a difference and look out for future developments in this space. </a:t>
            </a:r>
            <a:endParaRPr lang="en-US" altLang="en-US">
              <a:latin typeface="Verdana" pitchFamily="34"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3169">
              <a:spcBef>
                <a:spcPct val="30000"/>
              </a:spcBef>
              <a:defRPr sz="1300">
                <a:solidFill>
                  <a:schemeClr val="tx1"/>
                </a:solidFill>
                <a:latin typeface="Times New Roman" pitchFamily="18" charset="0"/>
                <a:ea typeface="MS PGothic" pitchFamily="34" charset="-128"/>
              </a:defRPr>
            </a:lvl1pPr>
            <a:lvl2pPr marL="776762" indent="-298625" defTabSz="483169">
              <a:spcBef>
                <a:spcPct val="30000"/>
              </a:spcBef>
              <a:defRPr sz="1300">
                <a:solidFill>
                  <a:schemeClr val="tx1"/>
                </a:solidFill>
                <a:latin typeface="Times New Roman" pitchFamily="18" charset="0"/>
                <a:ea typeface="MS PGothic" pitchFamily="34" charset="-128"/>
              </a:defRPr>
            </a:lvl2pPr>
            <a:lvl3pPr marL="1196179" indent="-238229" defTabSz="483169">
              <a:spcBef>
                <a:spcPct val="30000"/>
              </a:spcBef>
              <a:defRPr sz="1300">
                <a:solidFill>
                  <a:schemeClr val="tx1"/>
                </a:solidFill>
                <a:latin typeface="Times New Roman" pitchFamily="18" charset="0"/>
                <a:ea typeface="MS PGothic" pitchFamily="34" charset="-128"/>
              </a:defRPr>
            </a:lvl3pPr>
            <a:lvl4pPr marL="1674315" indent="-238229" defTabSz="483169">
              <a:spcBef>
                <a:spcPct val="30000"/>
              </a:spcBef>
              <a:defRPr sz="1300">
                <a:solidFill>
                  <a:schemeClr val="tx1"/>
                </a:solidFill>
                <a:latin typeface="Times New Roman" pitchFamily="18" charset="0"/>
                <a:ea typeface="MS PGothic" pitchFamily="34" charset="-128"/>
              </a:defRPr>
            </a:lvl4pPr>
            <a:lvl5pPr marL="2152451" indent="-238229" defTabSz="483169">
              <a:spcBef>
                <a:spcPct val="30000"/>
              </a:spcBef>
              <a:defRPr sz="1300">
                <a:solidFill>
                  <a:schemeClr val="tx1"/>
                </a:solidFill>
                <a:latin typeface="Times New Roman" pitchFamily="18" charset="0"/>
                <a:ea typeface="MS PGothic" pitchFamily="34" charset="-128"/>
              </a:defRPr>
            </a:lvl5pPr>
            <a:lvl6pPr marL="2635620" indent="-238229" defTabSz="483169" eaLnBrk="0" fontAlgn="base" hangingPunct="0">
              <a:spcBef>
                <a:spcPct val="30000"/>
              </a:spcBef>
              <a:spcAft>
                <a:spcPct val="0"/>
              </a:spcAft>
              <a:defRPr sz="1300">
                <a:solidFill>
                  <a:schemeClr val="tx1"/>
                </a:solidFill>
                <a:latin typeface="Times New Roman" pitchFamily="18" charset="0"/>
                <a:ea typeface="MS PGothic" pitchFamily="34" charset="-128"/>
              </a:defRPr>
            </a:lvl6pPr>
            <a:lvl7pPr marL="3118789" indent="-238229" defTabSz="483169" eaLnBrk="0" fontAlgn="base" hangingPunct="0">
              <a:spcBef>
                <a:spcPct val="30000"/>
              </a:spcBef>
              <a:spcAft>
                <a:spcPct val="0"/>
              </a:spcAft>
              <a:defRPr sz="1300">
                <a:solidFill>
                  <a:schemeClr val="tx1"/>
                </a:solidFill>
                <a:latin typeface="Times New Roman" pitchFamily="18" charset="0"/>
                <a:ea typeface="MS PGothic" pitchFamily="34" charset="-128"/>
              </a:defRPr>
            </a:lvl7pPr>
            <a:lvl8pPr marL="3601958" indent="-238229" defTabSz="483169" eaLnBrk="0" fontAlgn="base" hangingPunct="0">
              <a:spcBef>
                <a:spcPct val="30000"/>
              </a:spcBef>
              <a:spcAft>
                <a:spcPct val="0"/>
              </a:spcAft>
              <a:defRPr sz="1300">
                <a:solidFill>
                  <a:schemeClr val="tx1"/>
                </a:solidFill>
                <a:latin typeface="Times New Roman" pitchFamily="18" charset="0"/>
                <a:ea typeface="MS PGothic" pitchFamily="34" charset="-128"/>
              </a:defRPr>
            </a:lvl8pPr>
            <a:lvl9pPr marL="4085127" indent="-238229" defTabSz="483169" eaLnBrk="0" fontAlgn="base" hangingPunct="0">
              <a:spcBef>
                <a:spcPct val="30000"/>
              </a:spcBef>
              <a:spcAft>
                <a:spcPct val="0"/>
              </a:spcAft>
              <a:defRPr sz="1300">
                <a:solidFill>
                  <a:schemeClr val="tx1"/>
                </a:solidFill>
                <a:latin typeface="Times New Roman" pitchFamily="18" charset="0"/>
                <a:ea typeface="MS PGothic" pitchFamily="34" charset="-128"/>
              </a:defRPr>
            </a:lvl9pPr>
          </a:lstStyle>
          <a:p>
            <a:pPr>
              <a:spcBef>
                <a:spcPct val="0"/>
              </a:spcBef>
              <a:defRPr/>
            </a:pPr>
            <a:fld id="{36712399-4C41-4A1B-BCF5-71D872BA2E8D}" type="slidenum">
              <a:rPr lang="en-US" altLang="en-US" sz="1100">
                <a:solidFill>
                  <a:srgbClr val="000000"/>
                </a:solidFill>
                <a:latin typeface="Verdana" pitchFamily="34" charset="0"/>
              </a:rPr>
              <a:pPr>
                <a:spcBef>
                  <a:spcPct val="0"/>
                </a:spcBef>
                <a:defRPr/>
              </a:pPr>
              <a:t>33</a:t>
            </a:fld>
            <a:endParaRPr lang="en-US" altLang="en-US" sz="1100">
              <a:solidFill>
                <a:srgbClr val="000000"/>
              </a:solidFill>
              <a:latin typeface="Verdana" pitchFamily="34" charset="0"/>
            </a:endParaRPr>
          </a:p>
        </p:txBody>
      </p:sp>
    </p:spTree>
    <p:extLst>
      <p:ext uri="{BB962C8B-B14F-4D97-AF65-F5344CB8AC3E}">
        <p14:creationId xmlns:p14="http://schemas.microsoft.com/office/powerpoint/2010/main" val="336882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32674CE4-FBD8-4481-AEFB-CA53E599A745}" type="slidenum">
              <a:rPr lang="en-GB" smtClean="0"/>
              <a:t>34</a:t>
            </a:fld>
            <a:endParaRPr lang="en-GB" dirty="0"/>
          </a:p>
        </p:txBody>
      </p:sp>
    </p:spTree>
    <p:extLst>
      <p:ext uri="{BB962C8B-B14F-4D97-AF65-F5344CB8AC3E}">
        <p14:creationId xmlns:p14="http://schemas.microsoft.com/office/powerpoint/2010/main" val="124711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71450" indent="-171450" rtl="0">
              <a:buFont typeface="Arial" panose="020B0604020202020204" pitchFamily="34" charset="0"/>
              <a:buChar char="•"/>
            </a:pPr>
            <a:r>
              <a:rPr lang="en-GB" dirty="0"/>
              <a:t>How presentation will benefit audience: Adult learners are more interested in a subject if they know how or why it is important to them.</a:t>
            </a:r>
          </a:p>
          <a:p>
            <a:pPr marL="171450" indent="-171450" rtl="0">
              <a:buFont typeface="Arial" panose="020B0604020202020204" pitchFamily="34" charset="0"/>
              <a:buChar char="•"/>
            </a:pPr>
            <a:r>
              <a:rPr lang="en-GB" dirty="0"/>
              <a:t>Presenter’s level of expertise in the subject: Briefly state your credentials in this area, or explain why participants should listen to you.</a:t>
            </a:r>
          </a:p>
        </p:txBody>
      </p:sp>
      <p:sp>
        <p:nvSpPr>
          <p:cNvPr id="4" name="Slide Number Placeholder 3"/>
          <p:cNvSpPr>
            <a:spLocks noGrp="1"/>
          </p:cNvSpPr>
          <p:nvPr>
            <p:ph type="sldNum" sz="quarter" idx="10"/>
          </p:nvPr>
        </p:nvSpPr>
        <p:spPr/>
        <p:txBody>
          <a:bodyPr rtlCol="0"/>
          <a:lstStyle/>
          <a:p>
            <a:pPr rtl="0"/>
            <a:fld id="{CF2FD335-6D8E-486A-8F5F-DFC7325903FF}" type="slidenum">
              <a:rPr lang="en-GB" smtClean="0"/>
              <a:t>3</a:t>
            </a:fld>
            <a:endParaRPr lang="en-GB" dirty="0"/>
          </a:p>
        </p:txBody>
      </p:sp>
    </p:spTree>
    <p:extLst>
      <p:ext uri="{BB962C8B-B14F-4D97-AF65-F5344CB8AC3E}">
        <p14:creationId xmlns:p14="http://schemas.microsoft.com/office/powerpoint/2010/main" val="1772528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32674CE4-FBD8-4481-AEFB-CA53E599A745}" type="slidenum">
              <a:rPr lang="en-GB" smtClean="0"/>
              <a:t>4</a:t>
            </a:fld>
            <a:endParaRPr lang="en-GB" dirty="0"/>
          </a:p>
        </p:txBody>
      </p:sp>
    </p:spTree>
    <p:extLst>
      <p:ext uri="{BB962C8B-B14F-4D97-AF65-F5344CB8AC3E}">
        <p14:creationId xmlns:p14="http://schemas.microsoft.com/office/powerpoint/2010/main" val="1201050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32674CE4-FBD8-4481-AEFB-CA53E599A745}" type="slidenum">
              <a:rPr lang="en-GB" smtClean="0"/>
              <a:t>5</a:t>
            </a:fld>
            <a:endParaRPr lang="en-GB" dirty="0"/>
          </a:p>
        </p:txBody>
      </p:sp>
    </p:spTree>
    <p:extLst>
      <p:ext uri="{BB962C8B-B14F-4D97-AF65-F5344CB8AC3E}">
        <p14:creationId xmlns:p14="http://schemas.microsoft.com/office/powerpoint/2010/main" val="793557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10"/>
          </p:nvPr>
        </p:nvSpPr>
        <p:spPr/>
        <p:txBody>
          <a:bodyPr rtlCol="0"/>
          <a:lstStyle/>
          <a:p>
            <a:pPr rtl="0"/>
            <a:fld id="{5800B302-F4DC-4547-9C74-CF794137D166}" type="slidenum">
              <a:rPr lang="en-GB" smtClean="0"/>
              <a:t>6</a:t>
            </a:fld>
            <a:endParaRPr lang="en-GB" dirty="0"/>
          </a:p>
        </p:txBody>
      </p:sp>
    </p:spTree>
    <p:extLst>
      <p:ext uri="{BB962C8B-B14F-4D97-AF65-F5344CB8AC3E}">
        <p14:creationId xmlns:p14="http://schemas.microsoft.com/office/powerpoint/2010/main" val="908655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GB" dirty="0"/>
              <a:t>Lesson descriptions should be brief.</a:t>
            </a:r>
          </a:p>
          <a:p>
            <a:pPr rtl="0"/>
            <a:endParaRPr lang="en-GB"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F2FD335-6D8E-486A-8F5F-DFC7325903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1197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GB" b="1" dirty="0"/>
              <a:t>Example objectives</a:t>
            </a:r>
          </a:p>
          <a:p>
            <a:pPr marL="0" indent="0" rtl="0">
              <a:buFont typeface="Arial" panose="020B0604020202020204" pitchFamily="34" charset="0"/>
              <a:buNone/>
            </a:pPr>
            <a:r>
              <a:rPr lang="en-GB" dirty="0"/>
              <a:t>At the end of this lesson, you will be able to:</a:t>
            </a:r>
          </a:p>
          <a:p>
            <a:pPr marL="171450" indent="-171450" rtl="0">
              <a:buFont typeface="Arial" panose="020B0604020202020204" pitchFamily="34" charset="0"/>
              <a:buChar char="•"/>
            </a:pPr>
            <a:r>
              <a:rPr lang="en-GB" dirty="0"/>
              <a:t>Save files to the team Web server.</a:t>
            </a:r>
          </a:p>
          <a:p>
            <a:pPr marL="171450" indent="-171450" rtl="0">
              <a:buFont typeface="Arial" panose="020B0604020202020204" pitchFamily="34" charset="0"/>
              <a:buChar char="•"/>
            </a:pPr>
            <a:r>
              <a:rPr lang="en-GB" dirty="0"/>
              <a:t>Move files to different locations on the team Web server.</a:t>
            </a:r>
          </a:p>
          <a:p>
            <a:pPr marL="171450" indent="-171450" rtl="0">
              <a:buFont typeface="Arial" panose="020B0604020202020204" pitchFamily="34" charset="0"/>
              <a:buChar char="•"/>
            </a:pPr>
            <a:r>
              <a:rPr lang="en-GB" dirty="0"/>
              <a:t>Share files on the team Web server.</a:t>
            </a:r>
          </a:p>
          <a:p>
            <a:pPr rtl="0"/>
            <a:endParaRPr lang="en-GB" dirty="0"/>
          </a:p>
          <a:p>
            <a:pPr rtl="0"/>
            <a:endParaRPr lang="en-GB"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F2FD335-6D8E-486A-8F5F-DFC7325903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9752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674CE4-FBD8-4481-AEFB-CA53E599A74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5394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674CE4-FBD8-4481-AEFB-CA53E599A74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4134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8" name="Title 7"/>
          <p:cNvSpPr>
            <a:spLocks noGrp="1"/>
          </p:cNvSpPr>
          <p:nvPr>
            <p:ph type="ctrTitle"/>
          </p:nvPr>
        </p:nvSpPr>
        <p:spPr>
          <a:xfrm>
            <a:off x="609600" y="2389009"/>
            <a:ext cx="11277600" cy="1470025"/>
          </a:xfrm>
        </p:spPr>
        <p:txBody>
          <a:bodyPr rtlCol="0" anchor="b"/>
          <a:lstStyle>
            <a:lvl1pPr>
              <a:defRPr sz="4400">
                <a:solidFill>
                  <a:schemeClr val="bg1"/>
                </a:solidFill>
              </a:defRPr>
            </a:lvl1pPr>
          </a:lstStyle>
          <a:p>
            <a:pPr rtl="0"/>
            <a:r>
              <a:rPr lang="en-US" noProof="0"/>
              <a:t>Click to edit Master title style</a:t>
            </a:r>
            <a:endParaRPr lang="en-GB" noProof="0" dirty="0"/>
          </a:p>
        </p:txBody>
      </p:sp>
      <p:sp>
        <p:nvSpPr>
          <p:cNvPr id="9" name="Subtitle 8"/>
          <p:cNvSpPr>
            <a:spLocks noGrp="1"/>
          </p:cNvSpPr>
          <p:nvPr>
            <p:ph type="subTitle" idx="1"/>
          </p:nvPr>
        </p:nvSpPr>
        <p:spPr>
          <a:xfrm>
            <a:off x="609600" y="3899938"/>
            <a:ext cx="6604000" cy="1752600"/>
          </a:xfrm>
        </p:spPr>
        <p:txBody>
          <a:bodyPr rtlCol="0"/>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rtl="0"/>
            <a:r>
              <a:rPr lang="en-US" noProof="0"/>
              <a:t>Click to edit Master subtitle style</a:t>
            </a:r>
            <a:endParaRPr lang="en-GB" noProof="0" dirty="0"/>
          </a:p>
        </p:txBody>
      </p:sp>
      <p:sp>
        <p:nvSpPr>
          <p:cNvPr id="17" name="Footer Placeholder 16"/>
          <p:cNvSpPr>
            <a:spLocks noGrp="1"/>
          </p:cNvSpPr>
          <p:nvPr>
            <p:ph type="ftr" sz="quarter" idx="11"/>
          </p:nvPr>
        </p:nvSpPr>
        <p:spPr>
          <a:xfrm>
            <a:off x="7265116" y="4205288"/>
            <a:ext cx="1727200" cy="457200"/>
          </a:xfrm>
        </p:spPr>
        <p:txBody>
          <a:bodyPr rtlCol="0"/>
          <a:lstStyle>
            <a:lvl1pPr>
              <a:defRPr>
                <a:solidFill>
                  <a:schemeClr val="accent2">
                    <a:lumMod val="75000"/>
                  </a:schemeClr>
                </a:solidFill>
              </a:defRPr>
            </a:lvl1pPr>
          </a:lstStyle>
          <a:p>
            <a:pPr rtl="0"/>
            <a:r>
              <a:rPr lang="en-GB" noProof="0" dirty="0"/>
              <a:t>Add a footer</a:t>
            </a:r>
          </a:p>
        </p:txBody>
      </p:sp>
      <p:sp>
        <p:nvSpPr>
          <p:cNvPr id="28" name="Date Placeholder 27"/>
          <p:cNvSpPr>
            <a:spLocks noGrp="1"/>
          </p:cNvSpPr>
          <p:nvPr>
            <p:ph type="dt" sz="half" idx="10"/>
          </p:nvPr>
        </p:nvSpPr>
        <p:spPr>
          <a:xfrm>
            <a:off x="9043832" y="4206240"/>
            <a:ext cx="1280160" cy="457200"/>
          </a:xfrm>
        </p:spPr>
        <p:txBody>
          <a:bodyPr rtlCol="0"/>
          <a:lstStyle>
            <a:lvl1pPr>
              <a:defRPr>
                <a:solidFill>
                  <a:schemeClr val="accent2">
                    <a:lumMod val="75000"/>
                  </a:schemeClr>
                </a:solidFill>
              </a:defRPr>
            </a:lvl1pPr>
          </a:lstStyle>
          <a:p>
            <a:pPr rtl="0"/>
            <a:fld id="{B4AAD351-6347-4318-B935-1E0F1B6A61D6}" type="datetime1">
              <a:rPr lang="en-GB" noProof="0" smtClean="0"/>
              <a:t>02/08/2023</a:t>
            </a:fld>
            <a:endParaRPr lang="en-GB" noProof="0" dirty="0"/>
          </a:p>
        </p:txBody>
      </p:sp>
      <p:sp>
        <p:nvSpPr>
          <p:cNvPr id="29" name="Slide Number Placeholder 28"/>
          <p:cNvSpPr>
            <a:spLocks noGrp="1"/>
          </p:cNvSpPr>
          <p:nvPr>
            <p:ph type="sldNum" sz="quarter" idx="12"/>
          </p:nvPr>
        </p:nvSpPr>
        <p:spPr>
          <a:xfrm>
            <a:off x="11093451" y="1136"/>
            <a:ext cx="996949" cy="365760"/>
          </a:xfrm>
        </p:spPr>
        <p:txBody>
          <a:bodyPr rtlCol="0"/>
          <a:lstStyle>
            <a:lvl1pPr algn="r">
              <a:defRPr sz="1800">
                <a:solidFill>
                  <a:schemeClr val="bg1"/>
                </a:solidFill>
              </a:defRPr>
            </a:lvl1p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360115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dirty="0"/>
          </a:p>
        </p:txBody>
      </p:sp>
      <p:sp>
        <p:nvSpPr>
          <p:cNvPr id="3" name="Vertical Text Placeholder 2"/>
          <p:cNvSpPr>
            <a:spLocks noGrp="1"/>
          </p:cNvSpPr>
          <p:nvPr>
            <p:ph type="body" orient="vert" idx="1"/>
          </p:nvPr>
        </p:nvSpPr>
        <p:spPr/>
        <p:txBody>
          <a:bodyPr vert="eaVert" rtlCol="0"/>
          <a:lstStyle>
            <a:lvl1pPr>
              <a:defRPr/>
            </a:lvl1pPr>
            <a:lvl5pPr>
              <a:defRPr/>
            </a:lvl5pPr>
          </a:lstStyle>
          <a:p>
            <a:pPr lvl="0" rtl="0" eaLnBrk="1" latinLnBrk="0" hangingPunct="1"/>
            <a:r>
              <a:rPr lang="en-US" noProof="0"/>
              <a:t>Click to edit Master text styles</a:t>
            </a:r>
          </a:p>
          <a:p>
            <a:pPr lvl="1" rtl="0" eaLnBrk="1" latinLnBrk="0" hangingPunct="1"/>
            <a:r>
              <a:rPr lang="en-US" noProof="0"/>
              <a:t>Second level</a:t>
            </a:r>
          </a:p>
          <a:p>
            <a:pPr lvl="2" rtl="0" eaLnBrk="1" latinLnBrk="0" hangingPunct="1"/>
            <a:r>
              <a:rPr lang="en-US" noProof="0"/>
              <a:t>Third level</a:t>
            </a:r>
          </a:p>
          <a:p>
            <a:pPr lvl="3" rtl="0" eaLnBrk="1" latinLnBrk="0" hangingPunct="1"/>
            <a:r>
              <a:rPr lang="en-US" noProof="0"/>
              <a:t>Fourth level</a:t>
            </a:r>
          </a:p>
          <a:p>
            <a:pPr lvl="4" rtl="0" eaLnBrk="1" latinLnBrk="0" hangingPunct="1"/>
            <a:r>
              <a:rPr lang="en-US" noProof="0"/>
              <a:t>Fifth level</a:t>
            </a:r>
            <a:endParaRPr kumimoji="0" lang="en-GB" noProof="0" dirty="0"/>
          </a:p>
        </p:txBody>
      </p:sp>
      <p:sp>
        <p:nvSpPr>
          <p:cNvPr id="5" name="Footer Placeholder 4"/>
          <p:cNvSpPr>
            <a:spLocks noGrp="1"/>
          </p:cNvSpPr>
          <p:nvPr>
            <p:ph type="ftr" sz="quarter" idx="11"/>
          </p:nvPr>
        </p:nvSpPr>
        <p:spPr/>
        <p:txBody>
          <a:bodyPr rtlCol="0"/>
          <a:lstStyle/>
          <a:p>
            <a:pPr rtl="0"/>
            <a:r>
              <a:rPr lang="en-GB" noProof="0" dirty="0"/>
              <a:t>Add a footer</a:t>
            </a:r>
          </a:p>
        </p:txBody>
      </p:sp>
      <p:sp>
        <p:nvSpPr>
          <p:cNvPr id="4" name="Date Placeholder 3"/>
          <p:cNvSpPr>
            <a:spLocks noGrp="1"/>
          </p:cNvSpPr>
          <p:nvPr>
            <p:ph type="dt" sz="half" idx="10"/>
          </p:nvPr>
        </p:nvSpPr>
        <p:spPr/>
        <p:txBody>
          <a:bodyPr rtlCol="0"/>
          <a:lstStyle/>
          <a:p>
            <a:pPr rtl="0"/>
            <a:fld id="{D2EB87B0-5071-4BC9-A19F-C3269318028C}" type="datetime1">
              <a:rPr lang="en-GB" noProof="0" smtClean="0"/>
              <a:t>02/08/2023</a:t>
            </a:fld>
            <a:endParaRPr lang="en-GB" noProof="0" dirty="0"/>
          </a:p>
        </p:txBody>
      </p:sp>
      <p:sp>
        <p:nvSpPr>
          <p:cNvPr id="6" name="Slide Number Placeholder 5"/>
          <p:cNvSpPr>
            <a:spLocks noGrp="1"/>
          </p:cNvSpPr>
          <p:nvPr>
            <p:ph type="sldNum" sz="quarter" idx="12"/>
          </p:nvPr>
        </p:nvSpPr>
        <p:spPr/>
        <p:txBody>
          <a:bodyPr rtlCol="0"/>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346784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9042400" y="1143000"/>
            <a:ext cx="2540000" cy="5448300"/>
          </a:xfrm>
        </p:spPr>
        <p:txBody>
          <a:bodyPr vert="eaVert" rtlCol="0"/>
          <a:lstStyle>
            <a:lvl1pPr>
              <a:defRPr/>
            </a:lvl1pPr>
          </a:lstStyle>
          <a:p>
            <a:pPr rtl="0"/>
            <a:r>
              <a:rPr lang="en-GB" noProof="0" dirty="0"/>
              <a:t>Edit Master title style</a:t>
            </a:r>
          </a:p>
        </p:txBody>
      </p:sp>
      <p:sp>
        <p:nvSpPr>
          <p:cNvPr id="3" name="Vertical Text Placeholder 2"/>
          <p:cNvSpPr>
            <a:spLocks noGrp="1"/>
          </p:cNvSpPr>
          <p:nvPr>
            <p:ph type="body" orient="vert" idx="1" hasCustomPrompt="1"/>
          </p:nvPr>
        </p:nvSpPr>
        <p:spPr>
          <a:xfrm>
            <a:off x="609600" y="1143000"/>
            <a:ext cx="8331200" cy="5448300"/>
          </a:xfrm>
        </p:spPr>
        <p:txBody>
          <a:bodyPr vert="eaVert" rtlCol="0"/>
          <a:lstStyle>
            <a:lvl5pPr>
              <a:defRPr/>
            </a:lvl5pPr>
          </a:lstStyle>
          <a:p>
            <a:pPr lvl="0" rtl="0" eaLnBrk="1" latinLnBrk="0" hangingPunct="1"/>
            <a:r>
              <a:rPr lang="en-GB" noProof="0" dirty="0"/>
              <a:t>Click to edit Master text styles</a:t>
            </a:r>
          </a:p>
          <a:p>
            <a:pPr lvl="1" rtl="0" eaLnBrk="1" latinLnBrk="0" hangingPunct="1"/>
            <a:r>
              <a:rPr lang="en-GB" noProof="0" dirty="0"/>
              <a:t>Second level</a:t>
            </a:r>
          </a:p>
          <a:p>
            <a:pPr lvl="2" rtl="0" eaLnBrk="1" latinLnBrk="0" hangingPunct="1"/>
            <a:r>
              <a:rPr lang="en-GB" noProof="0" dirty="0"/>
              <a:t>Third level</a:t>
            </a:r>
          </a:p>
          <a:p>
            <a:pPr lvl="3" rtl="0" eaLnBrk="1" latinLnBrk="0" hangingPunct="1"/>
            <a:r>
              <a:rPr lang="en-GB" noProof="0" dirty="0"/>
              <a:t>Fourth level</a:t>
            </a:r>
          </a:p>
          <a:p>
            <a:pPr lvl="4" rtl="0" eaLnBrk="1" latinLnBrk="0" hangingPunct="1"/>
            <a:r>
              <a:rPr lang="en-GB" noProof="0" dirty="0"/>
              <a:t>Fifth level</a:t>
            </a:r>
            <a:endParaRPr kumimoji="0" lang="en-GB" noProof="0" dirty="0"/>
          </a:p>
        </p:txBody>
      </p:sp>
      <p:sp>
        <p:nvSpPr>
          <p:cNvPr id="5" name="Footer Placeholder 4"/>
          <p:cNvSpPr>
            <a:spLocks noGrp="1"/>
          </p:cNvSpPr>
          <p:nvPr>
            <p:ph type="ftr" sz="quarter" idx="11"/>
          </p:nvPr>
        </p:nvSpPr>
        <p:spPr/>
        <p:txBody>
          <a:bodyPr rtlCol="0"/>
          <a:lstStyle/>
          <a:p>
            <a:pPr rtl="0"/>
            <a:r>
              <a:rPr lang="en-GB" noProof="0" dirty="0"/>
              <a:t>Add a footer</a:t>
            </a:r>
          </a:p>
        </p:txBody>
      </p:sp>
      <p:sp>
        <p:nvSpPr>
          <p:cNvPr id="4" name="Date Placeholder 3"/>
          <p:cNvSpPr>
            <a:spLocks noGrp="1"/>
          </p:cNvSpPr>
          <p:nvPr>
            <p:ph type="dt" sz="half" idx="10"/>
          </p:nvPr>
        </p:nvSpPr>
        <p:spPr/>
        <p:txBody>
          <a:bodyPr rtlCol="0"/>
          <a:lstStyle/>
          <a:p>
            <a:pPr rtl="0"/>
            <a:fld id="{54B4CBB3-9133-42BF-BC20-6F6E1888C21F}" type="datetime1">
              <a:rPr lang="en-GB" noProof="0" smtClean="0"/>
              <a:t>02/08/2023</a:t>
            </a:fld>
            <a:endParaRPr lang="en-GB" noProof="0" dirty="0"/>
          </a:p>
        </p:txBody>
      </p:sp>
      <p:sp>
        <p:nvSpPr>
          <p:cNvPr id="6" name="Slide Number Placeholder 5"/>
          <p:cNvSpPr>
            <a:spLocks noGrp="1"/>
          </p:cNvSpPr>
          <p:nvPr>
            <p:ph type="sldNum" sz="quarter" idx="12"/>
          </p:nvPr>
        </p:nvSpPr>
        <p:spPr/>
        <p:txBody>
          <a:bodyPr rtlCol="0"/>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297808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dirty="0"/>
          </a:p>
        </p:txBody>
      </p:sp>
      <p:sp>
        <p:nvSpPr>
          <p:cNvPr id="3" name="Content Placeholder 2"/>
          <p:cNvSpPr>
            <a:spLocks noGrp="1"/>
          </p:cNvSpPr>
          <p:nvPr>
            <p:ph idx="1"/>
          </p:nvPr>
        </p:nvSpPr>
        <p:spPr/>
        <p:txBody>
          <a:bodyPr rtlCol="0"/>
          <a:lstStyle>
            <a:lvl1pPr>
              <a:defRPr/>
            </a:lvl1pPr>
            <a:lvl5pPr>
              <a:defRPr/>
            </a:lvl5pPr>
            <a:lvl6pPr>
              <a:defRPr/>
            </a:lvl6pPr>
          </a:lstStyle>
          <a:p>
            <a:pPr lvl="0" rtl="0" eaLnBrk="1" latinLnBrk="0" hangingPunct="1"/>
            <a:r>
              <a:rPr lang="en-US" noProof="0"/>
              <a:t>Click to edit Master text styles</a:t>
            </a:r>
          </a:p>
          <a:p>
            <a:pPr lvl="1" rtl="0" eaLnBrk="1" latinLnBrk="0" hangingPunct="1"/>
            <a:r>
              <a:rPr lang="en-US" noProof="0"/>
              <a:t>Second level</a:t>
            </a:r>
          </a:p>
          <a:p>
            <a:pPr lvl="2" rtl="0" eaLnBrk="1" latinLnBrk="0" hangingPunct="1"/>
            <a:r>
              <a:rPr lang="en-US" noProof="0"/>
              <a:t>Third level</a:t>
            </a:r>
          </a:p>
          <a:p>
            <a:pPr lvl="3" rtl="0" eaLnBrk="1" latinLnBrk="0" hangingPunct="1"/>
            <a:r>
              <a:rPr lang="en-US" noProof="0"/>
              <a:t>Fourth level</a:t>
            </a:r>
          </a:p>
          <a:p>
            <a:pPr lvl="4" rtl="0" eaLnBrk="1" latinLnBrk="0" hangingPunct="1"/>
            <a:r>
              <a:rPr lang="en-US" noProof="0"/>
              <a:t>Fifth level</a:t>
            </a:r>
            <a:endParaRPr kumimoji="0" lang="en-GB" noProof="0" dirty="0"/>
          </a:p>
        </p:txBody>
      </p:sp>
      <p:sp>
        <p:nvSpPr>
          <p:cNvPr id="5" name="Footer Placeholder 4"/>
          <p:cNvSpPr>
            <a:spLocks noGrp="1"/>
          </p:cNvSpPr>
          <p:nvPr>
            <p:ph type="ftr" sz="quarter" idx="11"/>
          </p:nvPr>
        </p:nvSpPr>
        <p:spPr/>
        <p:txBody>
          <a:bodyPr rtlCol="0"/>
          <a:lstStyle/>
          <a:p>
            <a:pPr rtl="0"/>
            <a:r>
              <a:rPr lang="en-GB" noProof="0" dirty="0"/>
              <a:t>Add a footer</a:t>
            </a:r>
          </a:p>
        </p:txBody>
      </p:sp>
      <p:sp>
        <p:nvSpPr>
          <p:cNvPr id="4" name="Date Placeholder 3"/>
          <p:cNvSpPr>
            <a:spLocks noGrp="1"/>
          </p:cNvSpPr>
          <p:nvPr>
            <p:ph type="dt" sz="half" idx="10"/>
          </p:nvPr>
        </p:nvSpPr>
        <p:spPr/>
        <p:txBody>
          <a:bodyPr rtlCol="0"/>
          <a:lstStyle/>
          <a:p>
            <a:pPr rtl="0"/>
            <a:fld id="{71F23539-3F81-4F1E-A9B7-5CE0C1986E23}" type="datetime1">
              <a:rPr lang="en-GB" noProof="0" smtClean="0"/>
              <a:t>02/08/2023</a:t>
            </a:fld>
            <a:endParaRPr lang="en-GB" noProof="0" dirty="0"/>
          </a:p>
        </p:txBody>
      </p:sp>
      <p:sp>
        <p:nvSpPr>
          <p:cNvPr id="6" name="Slide Number Placeholder 5"/>
          <p:cNvSpPr>
            <a:spLocks noGrp="1"/>
          </p:cNvSpPr>
          <p:nvPr>
            <p:ph type="sldNum" sz="quarter" idx="12"/>
          </p:nvPr>
        </p:nvSpPr>
        <p:spPr/>
        <p:txBody>
          <a:bodyPr rtlCol="0"/>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359430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68322"/>
            <a:ext cx="10363200" cy="1362075"/>
          </a:xfrm>
        </p:spPr>
        <p:txBody>
          <a:bodyPr rtlCol="0" anchor="b">
            <a:noAutofit/>
          </a:bodyPr>
          <a:lstStyle>
            <a:lvl1pPr algn="l">
              <a:buNone/>
              <a:defRPr sz="4300" b="1" cap="none" baseline="0">
                <a:ln w="12700">
                  <a:solidFill>
                    <a:schemeClr val="accent2">
                      <a:shade val="90000"/>
                      <a:satMod val="150000"/>
                    </a:schemeClr>
                  </a:solidFill>
                </a:ln>
                <a:solidFill>
                  <a:schemeClr val="accent2"/>
                </a:solidFill>
                <a:effectLst/>
              </a:defRPr>
            </a:lvl1pPr>
          </a:lstStyle>
          <a:p>
            <a:pPr rtl="0"/>
            <a:r>
              <a:rPr lang="en-US" noProof="0"/>
              <a:t>Click to edit Master title style</a:t>
            </a:r>
            <a:endParaRPr kumimoji="0" lang="en-GB" noProof="0" dirty="0"/>
          </a:p>
        </p:txBody>
      </p:sp>
      <p:sp>
        <p:nvSpPr>
          <p:cNvPr id="3" name="Text Placeholder 2"/>
          <p:cNvSpPr>
            <a:spLocks noGrp="1"/>
          </p:cNvSpPr>
          <p:nvPr>
            <p:ph type="body" idx="1"/>
          </p:nvPr>
        </p:nvSpPr>
        <p:spPr>
          <a:xfrm>
            <a:off x="963084" y="3367088"/>
            <a:ext cx="10363200" cy="1509712"/>
          </a:xfrm>
        </p:spPr>
        <p:txBody>
          <a:bodyPr rtlCol="0"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rtl="0" eaLnBrk="1" latinLnBrk="0" hangingPunct="1"/>
            <a:r>
              <a:rPr lang="en-US" noProof="0"/>
              <a:t>Click to edit Master text styles</a:t>
            </a:r>
          </a:p>
        </p:txBody>
      </p:sp>
      <p:sp>
        <p:nvSpPr>
          <p:cNvPr id="5" name="Footer Placeholder 4"/>
          <p:cNvSpPr>
            <a:spLocks noGrp="1"/>
          </p:cNvSpPr>
          <p:nvPr>
            <p:ph type="ftr" sz="quarter" idx="11"/>
          </p:nvPr>
        </p:nvSpPr>
        <p:spPr/>
        <p:txBody>
          <a:bodyPr rtlCol="0"/>
          <a:lstStyle/>
          <a:p>
            <a:pPr rtl="0"/>
            <a:r>
              <a:rPr lang="en-GB" noProof="0" dirty="0"/>
              <a:t>Add a footer</a:t>
            </a:r>
          </a:p>
        </p:txBody>
      </p:sp>
      <p:sp>
        <p:nvSpPr>
          <p:cNvPr id="4" name="Date Placeholder 3"/>
          <p:cNvSpPr>
            <a:spLocks noGrp="1"/>
          </p:cNvSpPr>
          <p:nvPr>
            <p:ph type="dt" sz="half" idx="10"/>
          </p:nvPr>
        </p:nvSpPr>
        <p:spPr/>
        <p:txBody>
          <a:bodyPr rtlCol="0"/>
          <a:lstStyle/>
          <a:p>
            <a:pPr rtl="0"/>
            <a:fld id="{56854DA5-E4EE-42EA-9BC9-3160B1480769}" type="datetime1">
              <a:rPr lang="en-GB" noProof="0" smtClean="0"/>
              <a:t>02/08/2023</a:t>
            </a:fld>
            <a:endParaRPr lang="en-GB" noProof="0" dirty="0"/>
          </a:p>
        </p:txBody>
      </p:sp>
      <p:sp>
        <p:nvSpPr>
          <p:cNvPr id="6" name="Slide Number Placeholder 5"/>
          <p:cNvSpPr>
            <a:spLocks noGrp="1"/>
          </p:cNvSpPr>
          <p:nvPr>
            <p:ph type="sldNum" sz="quarter" idx="12"/>
          </p:nvPr>
        </p:nvSpPr>
        <p:spPr/>
        <p:txBody>
          <a:bodyPr rtlCol="0"/>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270512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dirty="0"/>
          </a:p>
        </p:txBody>
      </p:sp>
      <p:sp>
        <p:nvSpPr>
          <p:cNvPr id="3" name="Content Placeholder 2"/>
          <p:cNvSpPr>
            <a:spLocks noGrp="1"/>
          </p:cNvSpPr>
          <p:nvPr>
            <p:ph sz="half" idx="1"/>
          </p:nvPr>
        </p:nvSpPr>
        <p:spPr>
          <a:xfrm>
            <a:off x="609600" y="2249425"/>
            <a:ext cx="5384800" cy="4341875"/>
          </a:xfrm>
        </p:spPr>
        <p:txBody>
          <a:bodyPr rtlCol="0"/>
          <a:lstStyle>
            <a:lvl1pPr>
              <a:defRPr sz="2000"/>
            </a:lvl1pPr>
            <a:lvl2pPr>
              <a:defRPr sz="1900"/>
            </a:lvl2pPr>
            <a:lvl3pPr>
              <a:defRPr sz="1800"/>
            </a:lvl3pPr>
            <a:lvl4pPr>
              <a:defRPr sz="1800"/>
            </a:lvl4pPr>
            <a:lvl5pPr>
              <a:defRPr sz="1800"/>
            </a:lvl5pPr>
          </a:lstStyle>
          <a:p>
            <a:pPr lvl="0" rtl="0" eaLnBrk="1" latinLnBrk="0" hangingPunct="1"/>
            <a:r>
              <a:rPr lang="en-US" noProof="0"/>
              <a:t>Click to edit Master text styles</a:t>
            </a:r>
          </a:p>
          <a:p>
            <a:pPr lvl="1" rtl="0" eaLnBrk="1" latinLnBrk="0" hangingPunct="1"/>
            <a:r>
              <a:rPr lang="en-US" noProof="0"/>
              <a:t>Second level</a:t>
            </a:r>
          </a:p>
          <a:p>
            <a:pPr lvl="2" rtl="0" eaLnBrk="1" latinLnBrk="0" hangingPunct="1"/>
            <a:r>
              <a:rPr lang="en-US" noProof="0"/>
              <a:t>Third level</a:t>
            </a:r>
          </a:p>
          <a:p>
            <a:pPr lvl="3" rtl="0" eaLnBrk="1" latinLnBrk="0" hangingPunct="1"/>
            <a:r>
              <a:rPr lang="en-US" noProof="0"/>
              <a:t>Fourth level</a:t>
            </a:r>
          </a:p>
          <a:p>
            <a:pPr lvl="4" rtl="0" eaLnBrk="1" latinLnBrk="0" hangingPunct="1"/>
            <a:r>
              <a:rPr lang="en-US" noProof="0"/>
              <a:t>Fifth level</a:t>
            </a:r>
            <a:endParaRPr kumimoji="0" lang="en-GB" noProof="0" dirty="0"/>
          </a:p>
        </p:txBody>
      </p:sp>
      <p:sp>
        <p:nvSpPr>
          <p:cNvPr id="4" name="Content Placeholder 3"/>
          <p:cNvSpPr>
            <a:spLocks noGrp="1"/>
          </p:cNvSpPr>
          <p:nvPr>
            <p:ph sz="half" idx="2"/>
          </p:nvPr>
        </p:nvSpPr>
        <p:spPr>
          <a:xfrm>
            <a:off x="6197600" y="2249425"/>
            <a:ext cx="5384800" cy="4341875"/>
          </a:xfrm>
        </p:spPr>
        <p:txBody>
          <a:bodyPr rtlCol="0"/>
          <a:lstStyle>
            <a:lvl1pPr>
              <a:defRPr sz="2000"/>
            </a:lvl1pPr>
            <a:lvl2pPr>
              <a:defRPr sz="1900"/>
            </a:lvl2pPr>
            <a:lvl3pPr>
              <a:defRPr sz="1800"/>
            </a:lvl3pPr>
            <a:lvl4pPr>
              <a:defRPr sz="1800"/>
            </a:lvl4pPr>
            <a:lvl5pPr>
              <a:defRPr sz="1800"/>
            </a:lvl5pPr>
          </a:lstStyle>
          <a:p>
            <a:pPr lvl="0" rtl="0" eaLnBrk="1" latinLnBrk="0" hangingPunct="1"/>
            <a:r>
              <a:rPr lang="en-US" noProof="0"/>
              <a:t>Click to edit Master text styles</a:t>
            </a:r>
          </a:p>
          <a:p>
            <a:pPr lvl="1" rtl="0" eaLnBrk="1" latinLnBrk="0" hangingPunct="1"/>
            <a:r>
              <a:rPr lang="en-US" noProof="0"/>
              <a:t>Second level</a:t>
            </a:r>
          </a:p>
          <a:p>
            <a:pPr lvl="2" rtl="0" eaLnBrk="1" latinLnBrk="0" hangingPunct="1"/>
            <a:r>
              <a:rPr lang="en-US" noProof="0"/>
              <a:t>Third level</a:t>
            </a:r>
          </a:p>
          <a:p>
            <a:pPr lvl="3" rtl="0" eaLnBrk="1" latinLnBrk="0" hangingPunct="1"/>
            <a:r>
              <a:rPr lang="en-US" noProof="0"/>
              <a:t>Fourth level</a:t>
            </a:r>
          </a:p>
          <a:p>
            <a:pPr lvl="4" rtl="0" eaLnBrk="1" latinLnBrk="0" hangingPunct="1"/>
            <a:r>
              <a:rPr lang="en-US" noProof="0"/>
              <a:t>Fifth level</a:t>
            </a:r>
            <a:endParaRPr kumimoji="0" lang="en-GB" noProof="0" dirty="0"/>
          </a:p>
        </p:txBody>
      </p:sp>
      <p:sp>
        <p:nvSpPr>
          <p:cNvPr id="6" name="Footer Placeholder 5"/>
          <p:cNvSpPr>
            <a:spLocks noGrp="1"/>
          </p:cNvSpPr>
          <p:nvPr>
            <p:ph type="ftr" sz="quarter" idx="11"/>
          </p:nvPr>
        </p:nvSpPr>
        <p:spPr/>
        <p:txBody>
          <a:bodyPr rtlCol="0"/>
          <a:lstStyle/>
          <a:p>
            <a:pPr rtl="0"/>
            <a:r>
              <a:rPr lang="en-GB" noProof="0" dirty="0"/>
              <a:t>Add a footer</a:t>
            </a:r>
          </a:p>
        </p:txBody>
      </p:sp>
      <p:sp>
        <p:nvSpPr>
          <p:cNvPr id="5" name="Date Placeholder 4"/>
          <p:cNvSpPr>
            <a:spLocks noGrp="1"/>
          </p:cNvSpPr>
          <p:nvPr>
            <p:ph type="dt" sz="half" idx="10"/>
          </p:nvPr>
        </p:nvSpPr>
        <p:spPr/>
        <p:txBody>
          <a:bodyPr rtlCol="0"/>
          <a:lstStyle/>
          <a:p>
            <a:pPr rtl="0"/>
            <a:fld id="{E9A1BF5D-7537-4BA8-9976-6302714DE26C}" type="datetime1">
              <a:rPr lang="en-GB" noProof="0" smtClean="0"/>
              <a:t>02/08/2023</a:t>
            </a:fld>
            <a:endParaRPr lang="en-GB" noProof="0" dirty="0"/>
          </a:p>
        </p:txBody>
      </p:sp>
      <p:sp>
        <p:nvSpPr>
          <p:cNvPr id="7" name="Slide Number Placeholder 6"/>
          <p:cNvSpPr>
            <a:spLocks noGrp="1"/>
          </p:cNvSpPr>
          <p:nvPr>
            <p:ph type="sldNum" sz="quarter" idx="12"/>
          </p:nvPr>
        </p:nvSpPr>
        <p:spPr/>
        <p:txBody>
          <a:bodyPr rtlCol="0"/>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344644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orient="horz" pos="2160" userDrawn="1">
          <p15:clr>
            <a:srgbClr val="FBAE40"/>
          </p15:clr>
        </p15:guide>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rtlCol="0" anchor="ctr"/>
          <a:lstStyle>
            <a:lvl1pPr>
              <a:defRPr sz="4000" b="0" i="0" cap="none" baseline="0"/>
            </a:lvl1pPr>
          </a:lstStyle>
          <a:p>
            <a:pPr rtl="0"/>
            <a:r>
              <a:rPr lang="en-US" noProof="0"/>
              <a:t>Click to edit Master title style</a:t>
            </a:r>
            <a:endParaRPr lang="en-GB" noProof="0" dirty="0"/>
          </a:p>
        </p:txBody>
      </p:sp>
      <p:sp>
        <p:nvSpPr>
          <p:cNvPr id="3" name="Text Placeholder 2"/>
          <p:cNvSpPr>
            <a:spLocks noGrp="1"/>
          </p:cNvSpPr>
          <p:nvPr>
            <p:ph type="body" idx="1"/>
          </p:nvPr>
        </p:nvSpPr>
        <p:spPr>
          <a:xfrm>
            <a:off x="508000" y="2244970"/>
            <a:ext cx="5388864" cy="457200"/>
          </a:xfrm>
          <a:solidFill>
            <a:schemeClr val="accent2">
              <a:lumMod val="60000"/>
              <a:lumOff val="40000"/>
              <a:alpha val="25000"/>
            </a:schemeClr>
          </a:solidFill>
          <a:ln w="12700">
            <a:solidFill>
              <a:schemeClr val="accent2"/>
            </a:solidFill>
          </a:ln>
        </p:spPr>
        <p:txBody>
          <a:bodyPr rtlCol="0"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rtl="0" eaLnBrk="1" latinLnBrk="0" hangingPunct="1"/>
            <a:r>
              <a:rPr lang="en-US" noProof="0"/>
              <a:t>Click to edit Master text styles</a:t>
            </a:r>
          </a:p>
        </p:txBody>
      </p:sp>
      <p:sp>
        <p:nvSpPr>
          <p:cNvPr id="5" name="Content Placeholder 4"/>
          <p:cNvSpPr>
            <a:spLocks noGrp="1"/>
          </p:cNvSpPr>
          <p:nvPr>
            <p:ph sz="quarter" idx="2"/>
          </p:nvPr>
        </p:nvSpPr>
        <p:spPr>
          <a:xfrm>
            <a:off x="508000" y="2708519"/>
            <a:ext cx="5388864" cy="3886200"/>
          </a:xfrm>
        </p:spPr>
        <p:txBody>
          <a:bodyPr rtlCol="0"/>
          <a:lstStyle>
            <a:lvl1pPr>
              <a:defRPr sz="2000"/>
            </a:lvl1pPr>
            <a:lvl2pPr>
              <a:defRPr sz="2000"/>
            </a:lvl2pPr>
            <a:lvl3pPr>
              <a:defRPr sz="1800"/>
            </a:lvl3pPr>
            <a:lvl4pPr>
              <a:defRPr sz="1600"/>
            </a:lvl4pPr>
            <a:lvl5pPr>
              <a:defRPr sz="1600"/>
            </a:lvl5pPr>
          </a:lstStyle>
          <a:p>
            <a:pPr lvl="0" rtl="0" eaLnBrk="1" latinLnBrk="0" hangingPunct="1"/>
            <a:r>
              <a:rPr lang="en-US" noProof="0"/>
              <a:t>Click to edit Master text styles</a:t>
            </a:r>
          </a:p>
          <a:p>
            <a:pPr lvl="1" rtl="0" eaLnBrk="1" latinLnBrk="0" hangingPunct="1"/>
            <a:r>
              <a:rPr lang="en-US" noProof="0"/>
              <a:t>Second level</a:t>
            </a:r>
          </a:p>
          <a:p>
            <a:pPr lvl="2" rtl="0" eaLnBrk="1" latinLnBrk="0" hangingPunct="1"/>
            <a:r>
              <a:rPr lang="en-US" noProof="0"/>
              <a:t>Third level</a:t>
            </a:r>
          </a:p>
          <a:p>
            <a:pPr lvl="3" rtl="0" eaLnBrk="1" latinLnBrk="0" hangingPunct="1"/>
            <a:r>
              <a:rPr lang="en-US" noProof="0"/>
              <a:t>Fourth level</a:t>
            </a:r>
          </a:p>
          <a:p>
            <a:pPr lvl="4" rtl="0" eaLnBrk="1" latinLnBrk="0" hangingPunct="1"/>
            <a:r>
              <a:rPr lang="en-US" noProof="0"/>
              <a:t>Fifth level</a:t>
            </a:r>
            <a:endParaRPr kumimoji="0" lang="en-GB" noProof="0" dirty="0"/>
          </a:p>
        </p:txBody>
      </p:sp>
      <p:sp>
        <p:nvSpPr>
          <p:cNvPr id="4" name="Text Placeholder 3"/>
          <p:cNvSpPr>
            <a:spLocks noGrp="1"/>
          </p:cNvSpPr>
          <p:nvPr>
            <p:ph type="body" sz="half" idx="3"/>
          </p:nvPr>
        </p:nvSpPr>
        <p:spPr>
          <a:xfrm>
            <a:off x="6294968" y="2244970"/>
            <a:ext cx="5389033" cy="457200"/>
          </a:xfrm>
          <a:solidFill>
            <a:schemeClr val="accent2">
              <a:lumMod val="60000"/>
              <a:lumOff val="40000"/>
              <a:alpha val="25000"/>
            </a:schemeClr>
          </a:solidFill>
          <a:ln w="12700">
            <a:solidFill>
              <a:schemeClr val="accent2"/>
            </a:solidFill>
          </a:ln>
        </p:spPr>
        <p:txBody>
          <a:bodyPr rtlCol="0"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rtl="0" eaLnBrk="1" latinLnBrk="0" hangingPunct="1"/>
            <a:r>
              <a:rPr lang="en-US" noProof="0"/>
              <a:t>Click to edit Master text styles</a:t>
            </a:r>
          </a:p>
        </p:txBody>
      </p:sp>
      <p:sp>
        <p:nvSpPr>
          <p:cNvPr id="6" name="Content Placeholder 5"/>
          <p:cNvSpPr>
            <a:spLocks noGrp="1"/>
          </p:cNvSpPr>
          <p:nvPr>
            <p:ph sz="quarter" idx="4"/>
          </p:nvPr>
        </p:nvSpPr>
        <p:spPr>
          <a:xfrm>
            <a:off x="6291073" y="2708519"/>
            <a:ext cx="5389033" cy="3886200"/>
          </a:xfrm>
        </p:spPr>
        <p:txBody>
          <a:bodyPr rtlCol="0"/>
          <a:lstStyle>
            <a:lvl1pPr>
              <a:defRPr sz="2000"/>
            </a:lvl1pPr>
            <a:lvl2pPr>
              <a:defRPr sz="2000"/>
            </a:lvl2pPr>
            <a:lvl3pPr>
              <a:defRPr sz="1800"/>
            </a:lvl3pPr>
            <a:lvl4pPr>
              <a:defRPr sz="1600"/>
            </a:lvl4pPr>
            <a:lvl5pPr>
              <a:defRPr sz="1600"/>
            </a:lvl5pPr>
          </a:lstStyle>
          <a:p>
            <a:pPr lvl="0" rtl="0" eaLnBrk="1" latinLnBrk="0" hangingPunct="1"/>
            <a:r>
              <a:rPr lang="en-US" noProof="0"/>
              <a:t>Click to edit Master text styles</a:t>
            </a:r>
          </a:p>
          <a:p>
            <a:pPr lvl="1" rtl="0" eaLnBrk="1" latinLnBrk="0" hangingPunct="1"/>
            <a:r>
              <a:rPr lang="en-US" noProof="0"/>
              <a:t>Second level</a:t>
            </a:r>
          </a:p>
          <a:p>
            <a:pPr lvl="2" rtl="0" eaLnBrk="1" latinLnBrk="0" hangingPunct="1"/>
            <a:r>
              <a:rPr lang="en-US" noProof="0"/>
              <a:t>Third level</a:t>
            </a:r>
          </a:p>
          <a:p>
            <a:pPr lvl="3" rtl="0" eaLnBrk="1" latinLnBrk="0" hangingPunct="1"/>
            <a:r>
              <a:rPr lang="en-US" noProof="0"/>
              <a:t>Fourth level</a:t>
            </a:r>
          </a:p>
          <a:p>
            <a:pPr lvl="4" rtl="0" eaLnBrk="1" latinLnBrk="0" hangingPunct="1"/>
            <a:r>
              <a:rPr lang="en-US" noProof="0"/>
              <a:t>Fifth level</a:t>
            </a:r>
            <a:endParaRPr kumimoji="0" lang="en-GB" noProof="0" dirty="0"/>
          </a:p>
        </p:txBody>
      </p:sp>
      <p:sp>
        <p:nvSpPr>
          <p:cNvPr id="28" name="Footer Placeholder 27"/>
          <p:cNvSpPr>
            <a:spLocks noGrp="1"/>
          </p:cNvSpPr>
          <p:nvPr>
            <p:ph type="ftr" sz="quarter" idx="12"/>
          </p:nvPr>
        </p:nvSpPr>
        <p:spPr/>
        <p:txBody>
          <a:bodyPr rtlCol="0"/>
          <a:lstStyle/>
          <a:p>
            <a:pPr rtl="0"/>
            <a:r>
              <a:rPr lang="en-GB" noProof="0" dirty="0"/>
              <a:t>Add a footer</a:t>
            </a:r>
          </a:p>
        </p:txBody>
      </p:sp>
      <p:sp>
        <p:nvSpPr>
          <p:cNvPr id="26" name="Date Placeholder 25"/>
          <p:cNvSpPr>
            <a:spLocks noGrp="1"/>
          </p:cNvSpPr>
          <p:nvPr>
            <p:ph type="dt" sz="half" idx="10"/>
          </p:nvPr>
        </p:nvSpPr>
        <p:spPr/>
        <p:txBody>
          <a:bodyPr rtlCol="0"/>
          <a:lstStyle/>
          <a:p>
            <a:pPr rtl="0"/>
            <a:fld id="{8F8E4797-21F6-4D41-B035-97FEABB63BCE}" type="datetime1">
              <a:rPr lang="en-GB" noProof="0" smtClean="0"/>
              <a:t>02/08/2023</a:t>
            </a:fld>
            <a:endParaRPr lang="en-GB" noProof="0" dirty="0"/>
          </a:p>
        </p:txBody>
      </p:sp>
      <p:sp>
        <p:nvSpPr>
          <p:cNvPr id="27" name="Slide Number Placeholder 26"/>
          <p:cNvSpPr>
            <a:spLocks noGrp="1"/>
          </p:cNvSpPr>
          <p:nvPr>
            <p:ph type="sldNum" sz="quarter" idx="11"/>
          </p:nvPr>
        </p:nvSpPr>
        <p:spPr/>
        <p:txBody>
          <a:bodyPr rtlCol="0"/>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37071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rtlCol="0" anchor="ctr"/>
          <a:lstStyle>
            <a:lvl1pPr>
              <a:defRPr sz="4000">
                <a:solidFill>
                  <a:schemeClr val="tx2"/>
                </a:solidFill>
              </a:defRPr>
            </a:lvl1pPr>
          </a:lstStyle>
          <a:p>
            <a:pPr rtl="0"/>
            <a:r>
              <a:rPr lang="en-US" noProof="0"/>
              <a:t>Click to edit Master title style</a:t>
            </a:r>
            <a:endParaRPr lang="en-GB" noProof="0" dirty="0"/>
          </a:p>
        </p:txBody>
      </p:sp>
      <p:sp>
        <p:nvSpPr>
          <p:cNvPr id="4" name="Footer Placeholder 3"/>
          <p:cNvSpPr>
            <a:spLocks noGrp="1"/>
          </p:cNvSpPr>
          <p:nvPr>
            <p:ph type="ftr" sz="quarter" idx="11"/>
          </p:nvPr>
        </p:nvSpPr>
        <p:spPr>
          <a:xfrm>
            <a:off x="7010400" y="612648"/>
            <a:ext cx="1767840" cy="457200"/>
          </a:xfrm>
        </p:spPr>
        <p:txBody>
          <a:bodyPr rtlCol="0"/>
          <a:lstStyle/>
          <a:p>
            <a:pPr rtl="0"/>
            <a:r>
              <a:rPr lang="en-GB" noProof="0" dirty="0"/>
              <a:t>Add a footer</a:t>
            </a:r>
          </a:p>
        </p:txBody>
      </p:sp>
      <p:sp>
        <p:nvSpPr>
          <p:cNvPr id="3" name="Date Placeholder 2"/>
          <p:cNvSpPr>
            <a:spLocks noGrp="1"/>
          </p:cNvSpPr>
          <p:nvPr>
            <p:ph type="dt" sz="half" idx="10"/>
          </p:nvPr>
        </p:nvSpPr>
        <p:spPr>
          <a:xfrm>
            <a:off x="8778240" y="612648"/>
            <a:ext cx="1276352" cy="457200"/>
          </a:xfrm>
        </p:spPr>
        <p:txBody>
          <a:bodyPr rtlCol="0"/>
          <a:lstStyle/>
          <a:p>
            <a:pPr rtl="0"/>
            <a:fld id="{4EC45D07-A3FD-40EE-BB45-F5E3D0F2E1C8}" type="datetime1">
              <a:rPr lang="en-GB" noProof="0" smtClean="0"/>
              <a:t>02/08/2023</a:t>
            </a:fld>
            <a:endParaRPr lang="en-GB" noProof="0" dirty="0"/>
          </a:p>
        </p:txBody>
      </p:sp>
      <p:sp>
        <p:nvSpPr>
          <p:cNvPr id="5" name="Slide Number Placeholder 4"/>
          <p:cNvSpPr>
            <a:spLocks noGrp="1"/>
          </p:cNvSpPr>
          <p:nvPr>
            <p:ph type="sldNum" sz="quarter" idx="12"/>
          </p:nvPr>
        </p:nvSpPr>
        <p:spPr>
          <a:xfrm>
            <a:off x="10899648" y="2272"/>
            <a:ext cx="1016000" cy="365760"/>
          </a:xfrm>
        </p:spPr>
        <p:txBody>
          <a:bodyPr rtlCol="0"/>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382195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rtlCol="0"/>
          <a:lstStyle/>
          <a:p>
            <a:pPr rtl="0"/>
            <a:r>
              <a:rPr lang="en-GB" noProof="0" dirty="0"/>
              <a:t>Add a footer</a:t>
            </a:r>
          </a:p>
        </p:txBody>
      </p:sp>
      <p:sp>
        <p:nvSpPr>
          <p:cNvPr id="2" name="Date Placeholder 1"/>
          <p:cNvSpPr>
            <a:spLocks noGrp="1"/>
          </p:cNvSpPr>
          <p:nvPr>
            <p:ph type="dt" sz="half" idx="10"/>
          </p:nvPr>
        </p:nvSpPr>
        <p:spPr/>
        <p:txBody>
          <a:bodyPr rtlCol="0"/>
          <a:lstStyle/>
          <a:p>
            <a:pPr rtl="0"/>
            <a:fld id="{30FFDAF9-DFA9-4947-9568-03347A66D233}" type="datetime1">
              <a:rPr lang="en-GB" noProof="0" smtClean="0"/>
              <a:t>02/08/2023</a:t>
            </a:fld>
            <a:endParaRPr lang="en-GB" noProof="0" dirty="0"/>
          </a:p>
        </p:txBody>
      </p:sp>
      <p:sp>
        <p:nvSpPr>
          <p:cNvPr id="4" name="Slide Number Placeholder 3"/>
          <p:cNvSpPr>
            <a:spLocks noGrp="1"/>
          </p:cNvSpPr>
          <p:nvPr>
            <p:ph type="sldNum" sz="quarter" idx="12"/>
          </p:nvPr>
        </p:nvSpPr>
        <p:spPr/>
        <p:txBody>
          <a:bodyPr rtlCol="0"/>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113569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37995" y="1101970"/>
            <a:ext cx="4511040" cy="877824"/>
          </a:xfrm>
        </p:spPr>
        <p:txBody>
          <a:bodyPr rtlCol="0" anchor="b"/>
          <a:lstStyle>
            <a:lvl1pPr algn="l">
              <a:buNone/>
              <a:defRPr sz="1800" b="1"/>
            </a:lvl1pPr>
          </a:lstStyle>
          <a:p>
            <a:pPr rtl="0"/>
            <a:r>
              <a:rPr lang="en-GB" noProof="0" dirty="0"/>
              <a:t>Edit Master title style</a:t>
            </a:r>
          </a:p>
        </p:txBody>
      </p:sp>
      <p:sp>
        <p:nvSpPr>
          <p:cNvPr id="4" name="Content Placeholder 3"/>
          <p:cNvSpPr>
            <a:spLocks noGrp="1"/>
          </p:cNvSpPr>
          <p:nvPr>
            <p:ph sz="half" idx="1"/>
          </p:nvPr>
        </p:nvSpPr>
        <p:spPr>
          <a:xfrm>
            <a:off x="203200" y="776287"/>
            <a:ext cx="6803136" cy="5805083"/>
          </a:xfrm>
        </p:spPr>
        <p:txBody>
          <a:bodyPr rtlCol="0"/>
          <a:lstStyle>
            <a:lvl1pPr>
              <a:defRPr sz="3200"/>
            </a:lvl1pPr>
            <a:lvl2pPr>
              <a:defRPr sz="2800"/>
            </a:lvl2pPr>
            <a:lvl3pPr>
              <a:defRPr sz="2400"/>
            </a:lvl3pPr>
            <a:lvl4pPr>
              <a:defRPr sz="2000"/>
            </a:lvl4pPr>
            <a:lvl5pPr>
              <a:defRPr sz="2000"/>
            </a:lvl5pPr>
          </a:lstStyle>
          <a:p>
            <a:pPr lvl="0" rtl="0" eaLnBrk="1" latinLnBrk="0" hangingPunct="1"/>
            <a:r>
              <a:rPr lang="en-US" noProof="0"/>
              <a:t>Click to edit Master text styles</a:t>
            </a:r>
          </a:p>
          <a:p>
            <a:pPr lvl="1" rtl="0" eaLnBrk="1" latinLnBrk="0" hangingPunct="1"/>
            <a:r>
              <a:rPr lang="en-US" noProof="0"/>
              <a:t>Second level</a:t>
            </a:r>
          </a:p>
          <a:p>
            <a:pPr lvl="2" rtl="0" eaLnBrk="1" latinLnBrk="0" hangingPunct="1"/>
            <a:r>
              <a:rPr lang="en-US" noProof="0"/>
              <a:t>Third level</a:t>
            </a:r>
          </a:p>
          <a:p>
            <a:pPr lvl="3" rtl="0" eaLnBrk="1" latinLnBrk="0" hangingPunct="1"/>
            <a:r>
              <a:rPr lang="en-US" noProof="0"/>
              <a:t>Fourth level</a:t>
            </a:r>
          </a:p>
          <a:p>
            <a:pPr lvl="4" rtl="0" eaLnBrk="1" latinLnBrk="0" hangingPunct="1"/>
            <a:r>
              <a:rPr lang="en-US" noProof="0"/>
              <a:t>Fifth level</a:t>
            </a:r>
            <a:endParaRPr kumimoji="0" lang="en-GB" noProof="0" dirty="0"/>
          </a:p>
        </p:txBody>
      </p:sp>
      <p:sp>
        <p:nvSpPr>
          <p:cNvPr id="3" name="Text Placeholder 2"/>
          <p:cNvSpPr>
            <a:spLocks noGrp="1"/>
          </p:cNvSpPr>
          <p:nvPr>
            <p:ph type="body" idx="2"/>
          </p:nvPr>
        </p:nvSpPr>
        <p:spPr>
          <a:xfrm>
            <a:off x="7137995" y="2010727"/>
            <a:ext cx="4511040" cy="4580573"/>
          </a:xfrm>
        </p:spPr>
        <p:txBody>
          <a:bodyPr rtlCol="0"/>
          <a:lstStyle>
            <a:lvl1pPr marL="9144" indent="0">
              <a:buNone/>
              <a:defRPr sz="1400"/>
            </a:lvl1pPr>
            <a:lvl2pPr>
              <a:buNone/>
              <a:defRPr sz="1200"/>
            </a:lvl2pPr>
            <a:lvl3pPr>
              <a:buNone/>
              <a:defRPr sz="1000"/>
            </a:lvl3pPr>
            <a:lvl4pPr>
              <a:buNone/>
              <a:defRPr sz="900"/>
            </a:lvl4pPr>
            <a:lvl5pPr>
              <a:buNone/>
              <a:defRPr sz="900"/>
            </a:lvl5pPr>
          </a:lstStyle>
          <a:p>
            <a:pPr lvl="0" rtl="0" eaLnBrk="1" latinLnBrk="0" hangingPunct="1"/>
            <a:r>
              <a:rPr lang="en-US" noProof="0"/>
              <a:t>Click to edit Master text styles</a:t>
            </a:r>
          </a:p>
        </p:txBody>
      </p:sp>
      <p:sp>
        <p:nvSpPr>
          <p:cNvPr id="6" name="Footer Placeholder 5"/>
          <p:cNvSpPr>
            <a:spLocks noGrp="1"/>
          </p:cNvSpPr>
          <p:nvPr>
            <p:ph type="ftr" sz="quarter" idx="11"/>
          </p:nvPr>
        </p:nvSpPr>
        <p:spPr/>
        <p:txBody>
          <a:bodyPr rtlCol="0"/>
          <a:lstStyle/>
          <a:p>
            <a:pPr rtl="0"/>
            <a:r>
              <a:rPr lang="en-GB" noProof="0" dirty="0"/>
              <a:t>Add a footer</a:t>
            </a:r>
          </a:p>
        </p:txBody>
      </p:sp>
      <p:sp>
        <p:nvSpPr>
          <p:cNvPr id="5" name="Date Placeholder 4"/>
          <p:cNvSpPr>
            <a:spLocks noGrp="1"/>
          </p:cNvSpPr>
          <p:nvPr>
            <p:ph type="dt" sz="half" idx="10"/>
          </p:nvPr>
        </p:nvSpPr>
        <p:spPr/>
        <p:txBody>
          <a:bodyPr rtlCol="0"/>
          <a:lstStyle/>
          <a:p>
            <a:pPr rtl="0"/>
            <a:fld id="{D89D711C-098E-40E1-BE23-CFCA1FAB8359}" type="datetime1">
              <a:rPr lang="en-GB" noProof="0" smtClean="0"/>
              <a:t>02/08/2023</a:t>
            </a:fld>
            <a:endParaRPr lang="en-GB" noProof="0" dirty="0"/>
          </a:p>
        </p:txBody>
      </p:sp>
      <p:sp>
        <p:nvSpPr>
          <p:cNvPr id="7" name="Slide Number Placeholder 6"/>
          <p:cNvSpPr>
            <a:spLocks noGrp="1"/>
          </p:cNvSpPr>
          <p:nvPr>
            <p:ph type="sldNum" sz="quarter" idx="12"/>
          </p:nvPr>
        </p:nvSpPr>
        <p:spPr/>
        <p:txBody>
          <a:bodyPr rtlCol="0"/>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49868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rtlCol="0" anchor="t"/>
          <a:lstStyle>
            <a:lvl1pPr algn="ctr">
              <a:buNone/>
              <a:defRPr sz="2000" b="1"/>
            </a:lvl1pPr>
          </a:lstStyle>
          <a:p>
            <a:pPr rtl="0"/>
            <a:r>
              <a:rPr lang="en-US" noProof="0"/>
              <a:t>Click to edit Master title style</a:t>
            </a:r>
            <a:endParaRPr lang="en-GB" noProof="0" dirty="0"/>
          </a:p>
        </p:txBody>
      </p:sp>
      <p:sp>
        <p:nvSpPr>
          <p:cNvPr id="3" name="Picture Placeholder 2" descr="An empty placeholder to add an image. Click on the placeholder and select the image that you wish to add"/>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rtlCol="0"/>
          <a:lstStyle>
            <a:lvl1pPr marL="0" indent="0">
              <a:buNone/>
              <a:defRPr sz="3200"/>
            </a:lvl1pPr>
          </a:lstStyle>
          <a:p>
            <a:pPr rtl="0"/>
            <a:r>
              <a:rPr lang="en-US" noProof="0"/>
              <a:t>Click icon to add picture</a:t>
            </a:r>
            <a:endParaRPr kumimoji="0" lang="en-GB" noProof="0" dirty="0"/>
          </a:p>
        </p:txBody>
      </p:sp>
      <p:sp>
        <p:nvSpPr>
          <p:cNvPr id="4" name="Text Placeholder 3"/>
          <p:cNvSpPr>
            <a:spLocks noGrp="1"/>
          </p:cNvSpPr>
          <p:nvPr>
            <p:ph type="body" sz="half" idx="2"/>
          </p:nvPr>
        </p:nvSpPr>
        <p:spPr>
          <a:xfrm>
            <a:off x="8117924" y="3274309"/>
            <a:ext cx="3454400" cy="2516489"/>
          </a:xfrm>
        </p:spPr>
        <p:txBody>
          <a:bodyPr lIns="0" tIns="0" rIns="45720" rtlCol="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rtl="0" eaLnBrk="1" latinLnBrk="0" hangingPunct="1"/>
            <a:r>
              <a:rPr lang="en-US" noProof="0"/>
              <a:t>Click to edit Master text styles</a:t>
            </a:r>
          </a:p>
        </p:txBody>
      </p:sp>
      <p:sp>
        <p:nvSpPr>
          <p:cNvPr id="6" name="Footer Placeholder 5"/>
          <p:cNvSpPr>
            <a:spLocks noGrp="1"/>
          </p:cNvSpPr>
          <p:nvPr>
            <p:ph type="ftr" sz="quarter" idx="11"/>
          </p:nvPr>
        </p:nvSpPr>
        <p:spPr/>
        <p:txBody>
          <a:bodyPr rtlCol="0"/>
          <a:lstStyle/>
          <a:p>
            <a:pPr rtl="0"/>
            <a:r>
              <a:rPr lang="en-GB" noProof="0" dirty="0"/>
              <a:t>Add a footer</a:t>
            </a:r>
          </a:p>
        </p:txBody>
      </p:sp>
      <p:sp>
        <p:nvSpPr>
          <p:cNvPr id="5" name="Date Placeholder 4"/>
          <p:cNvSpPr>
            <a:spLocks noGrp="1"/>
          </p:cNvSpPr>
          <p:nvPr>
            <p:ph type="dt" sz="half" idx="10"/>
          </p:nvPr>
        </p:nvSpPr>
        <p:spPr/>
        <p:txBody>
          <a:bodyPr rtlCol="0"/>
          <a:lstStyle/>
          <a:p>
            <a:pPr rtl="0"/>
            <a:fld id="{9A9A7A2F-7C81-4F05-8B4D-4983D3740BAF}" type="datetime1">
              <a:rPr lang="en-GB" noProof="0" smtClean="0"/>
              <a:t>02/08/2023</a:t>
            </a:fld>
            <a:endParaRPr lang="en-GB" noProof="0" dirty="0"/>
          </a:p>
        </p:txBody>
      </p:sp>
      <p:sp>
        <p:nvSpPr>
          <p:cNvPr id="7" name="Slide Number Placeholder 6"/>
          <p:cNvSpPr>
            <a:spLocks noGrp="1"/>
          </p:cNvSpPr>
          <p:nvPr>
            <p:ph type="sldNum" sz="quarter" idx="12"/>
          </p:nvPr>
        </p:nvSpPr>
        <p:spPr/>
        <p:txBody>
          <a:bodyPr rtlCol="0"/>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188361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22" name="Title Placeholder 21"/>
          <p:cNvSpPr>
            <a:spLocks noGrp="1"/>
          </p:cNvSpPr>
          <p:nvPr>
            <p:ph type="title"/>
          </p:nvPr>
        </p:nvSpPr>
        <p:spPr>
          <a:xfrm>
            <a:off x="609600" y="1143000"/>
            <a:ext cx="10972800" cy="1066800"/>
          </a:xfrm>
          <a:prstGeom prst="rect">
            <a:avLst/>
          </a:prstGeom>
        </p:spPr>
        <p:txBody>
          <a:bodyPr vert="horz" rtlCol="0" anchor="ctr">
            <a:normAutofit/>
          </a:bodyPr>
          <a:lstStyle/>
          <a:p>
            <a:pPr rtl="0"/>
            <a:r>
              <a:rPr lang="en-US" noProof="0"/>
              <a:t>Click to edit Master title style</a:t>
            </a:r>
            <a:endParaRPr lang="en-GB" noProof="0" dirty="0"/>
          </a:p>
        </p:txBody>
      </p:sp>
      <p:sp>
        <p:nvSpPr>
          <p:cNvPr id="13" name="Text Placeholder 12"/>
          <p:cNvSpPr>
            <a:spLocks noGrp="1"/>
          </p:cNvSpPr>
          <p:nvPr>
            <p:ph type="body" idx="1"/>
          </p:nvPr>
        </p:nvSpPr>
        <p:spPr>
          <a:xfrm>
            <a:off x="609600" y="2249424"/>
            <a:ext cx="10972800" cy="4325112"/>
          </a:xfrm>
          <a:prstGeom prst="rect">
            <a:avLst/>
          </a:prstGeom>
        </p:spPr>
        <p:txBody>
          <a:bodyPr vert="horz" rtlCol="0">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3" name="Footer Placeholder 2"/>
          <p:cNvSpPr>
            <a:spLocks noGrp="1"/>
          </p:cNvSpPr>
          <p:nvPr>
            <p:ph type="ftr" sz="quarter" idx="3"/>
          </p:nvPr>
        </p:nvSpPr>
        <p:spPr>
          <a:xfrm>
            <a:off x="7010400" y="612648"/>
            <a:ext cx="1767840" cy="457200"/>
          </a:xfrm>
          <a:prstGeom prst="rect">
            <a:avLst/>
          </a:prstGeom>
        </p:spPr>
        <p:txBody>
          <a:bodyPr vert="horz" rtlCol="0"/>
          <a:lstStyle>
            <a:lvl1pPr algn="r" eaLnBrk="1" latinLnBrk="0" hangingPunct="1">
              <a:defRPr kumimoji="0" sz="1100">
                <a:solidFill>
                  <a:schemeClr val="accent2">
                    <a:lumMod val="75000"/>
                  </a:schemeClr>
                </a:solidFill>
              </a:defRPr>
            </a:lvl1pPr>
          </a:lstStyle>
          <a:p>
            <a:pPr rtl="0"/>
            <a:r>
              <a:rPr lang="en-GB" noProof="0" dirty="0"/>
              <a:t>Add a footer</a:t>
            </a:r>
          </a:p>
        </p:txBody>
      </p:sp>
      <p:sp>
        <p:nvSpPr>
          <p:cNvPr id="14" name="Date Placeholder 13"/>
          <p:cNvSpPr>
            <a:spLocks noGrp="1"/>
          </p:cNvSpPr>
          <p:nvPr>
            <p:ph type="dt" sz="half" idx="2"/>
          </p:nvPr>
        </p:nvSpPr>
        <p:spPr>
          <a:xfrm>
            <a:off x="8782048" y="612648"/>
            <a:ext cx="1276352" cy="457200"/>
          </a:xfrm>
          <a:prstGeom prst="rect">
            <a:avLst/>
          </a:prstGeom>
        </p:spPr>
        <p:txBody>
          <a:bodyPr vert="horz" rtlCol="0"/>
          <a:lstStyle>
            <a:lvl1pPr algn="l" eaLnBrk="1" latinLnBrk="0" hangingPunct="1">
              <a:defRPr kumimoji="0" sz="1100">
                <a:solidFill>
                  <a:schemeClr val="accent2">
                    <a:lumMod val="75000"/>
                  </a:schemeClr>
                </a:solidFill>
              </a:defRPr>
            </a:lvl1pPr>
          </a:lstStyle>
          <a:p>
            <a:pPr rtl="0"/>
            <a:fld id="{8B045440-74F0-4B44-BEF6-1040C3E911E1}" type="datetime1">
              <a:rPr lang="en-GB" noProof="0" smtClean="0"/>
              <a:t>02/08/2023</a:t>
            </a:fld>
            <a:endParaRPr lang="en-GB" noProof="0" dirty="0"/>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rtlCol="0" anchor="b"/>
          <a:lstStyle>
            <a:lvl1pPr algn="r" eaLnBrk="1" latinLnBrk="0" hangingPunct="1">
              <a:defRPr kumimoji="0" sz="1800">
                <a:solidFill>
                  <a:srgbClr val="FFFFFF"/>
                </a:solidFill>
              </a:defRPr>
            </a:lvl1p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21321717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lumMod val="75000"/>
          </a:schemeClr>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600" kern="1200">
          <a:solidFill>
            <a:schemeClr val="tx2"/>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400" kern="1200">
          <a:solidFill>
            <a:schemeClr val="tx2"/>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2200" kern="1200">
          <a:solidFill>
            <a:schemeClr val="tx2"/>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mailto:vsg.ppg@nhs.net"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9.jpg"/><Relationship Id="rId5" Type="http://schemas.openxmlformats.org/officeDocument/2006/relationships/image" Target="../media/image36.png"/><Relationship Id="rId4" Type="http://schemas.openxmlformats.org/officeDocument/2006/relationships/image" Target="../media/image38.jpe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mailto:vsg.ppg@nhs.ne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23049"/>
            <a:ext cx="11277600" cy="1470025"/>
          </a:xfrm>
        </p:spPr>
        <p:txBody>
          <a:bodyPr rtlCol="0">
            <a:normAutofit/>
          </a:bodyPr>
          <a:lstStyle/>
          <a:p>
            <a:pPr rtl="0"/>
            <a:r>
              <a:rPr lang="en-GB" sz="3600" dirty="0"/>
              <a:t>Village Surgeries Group Patient Participation Group (PPG)</a:t>
            </a:r>
          </a:p>
        </p:txBody>
      </p:sp>
      <p:sp>
        <p:nvSpPr>
          <p:cNvPr id="3" name="Subtitle 2"/>
          <p:cNvSpPr>
            <a:spLocks noGrp="1"/>
          </p:cNvSpPr>
          <p:nvPr>
            <p:ph type="subTitle" idx="1"/>
          </p:nvPr>
        </p:nvSpPr>
        <p:spPr/>
        <p:txBody>
          <a:bodyPr rtlCol="0">
            <a:normAutofit lnSpcReduction="10000"/>
          </a:bodyPr>
          <a:lstStyle/>
          <a:p>
            <a:pPr rtl="0"/>
            <a:r>
              <a:rPr lang="en-GB" sz="3600" dirty="0"/>
              <a:t>Patient Survey: March 2023</a:t>
            </a:r>
          </a:p>
          <a:p>
            <a:pPr rtl="0"/>
            <a:r>
              <a:rPr lang="en-GB" sz="3600" b="1" dirty="0">
                <a:solidFill>
                  <a:schemeClr val="bg1">
                    <a:lumMod val="65000"/>
                  </a:schemeClr>
                </a:solidFill>
              </a:rPr>
              <a:t>Results Feedback: July 2023  </a:t>
            </a:r>
          </a:p>
          <a:p>
            <a:pPr rtl="0"/>
            <a:r>
              <a:rPr lang="en-GB" sz="3600" b="1" dirty="0">
                <a:solidFill>
                  <a:schemeClr val="bg1">
                    <a:lumMod val="65000"/>
                  </a:schemeClr>
                </a:solidFill>
              </a:rPr>
              <a:t>Final Version</a:t>
            </a:r>
          </a:p>
        </p:txBody>
      </p:sp>
      <p:pic>
        <p:nvPicPr>
          <p:cNvPr id="8" name="Picture 7" descr="A picture containing font, graphics, graphic design, text&#10;&#10;Description automatically generated">
            <a:extLst>
              <a:ext uri="{FF2B5EF4-FFF2-40B4-BE49-F238E27FC236}">
                <a16:creationId xmlns:a16="http://schemas.microsoft.com/office/drawing/2014/main" id="{A955145E-7FAD-67FA-8D7B-8A9ACDCD86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1814" y="0"/>
            <a:ext cx="4405886" cy="3145997"/>
          </a:xfrm>
          <a:prstGeom prst="rect">
            <a:avLst/>
          </a:prstGeom>
        </p:spPr>
      </p:pic>
    </p:spTree>
    <p:extLst>
      <p:ext uri="{BB962C8B-B14F-4D97-AF65-F5344CB8AC3E}">
        <p14:creationId xmlns:p14="http://schemas.microsoft.com/office/powerpoint/2010/main" val="70630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135B4-D7B1-4208-8EC2-5CC64A76B412}"/>
              </a:ext>
            </a:extLst>
          </p:cNvPr>
          <p:cNvSpPr>
            <a:spLocks noGrp="1"/>
          </p:cNvSpPr>
          <p:nvPr>
            <p:ph type="title"/>
          </p:nvPr>
        </p:nvSpPr>
        <p:spPr>
          <a:xfrm>
            <a:off x="182563" y="975440"/>
            <a:ext cx="10972800" cy="1066800"/>
          </a:xfrm>
        </p:spPr>
        <p:txBody>
          <a:bodyPr>
            <a:normAutofit fontScale="90000"/>
          </a:bodyPr>
          <a:lstStyle/>
          <a:p>
            <a:r>
              <a:rPr lang="en-GB" dirty="0"/>
              <a:t>Your view of the Practice Nurse/Advanced Nurse Practitioner</a:t>
            </a:r>
            <a:br>
              <a:rPr lang="en-GB" dirty="0"/>
            </a:br>
            <a:endParaRPr lang="en-GB" dirty="0"/>
          </a:p>
        </p:txBody>
      </p:sp>
      <p:sp>
        <p:nvSpPr>
          <p:cNvPr id="3" name="Content Placeholder 2">
            <a:extLst>
              <a:ext uri="{FF2B5EF4-FFF2-40B4-BE49-F238E27FC236}">
                <a16:creationId xmlns:a16="http://schemas.microsoft.com/office/drawing/2014/main" id="{F43BCF0F-2603-4D27-8EBA-1D763F3A7D56}"/>
              </a:ext>
            </a:extLst>
          </p:cNvPr>
          <p:cNvSpPr>
            <a:spLocks noGrp="1"/>
          </p:cNvSpPr>
          <p:nvPr>
            <p:ph idx="1"/>
          </p:nvPr>
        </p:nvSpPr>
        <p:spPr>
          <a:xfrm>
            <a:off x="47342" y="1881109"/>
            <a:ext cx="10474608" cy="4865051"/>
          </a:xfrm>
        </p:spPr>
        <p:txBody>
          <a:bodyPr>
            <a:normAutofit/>
          </a:bodyPr>
          <a:lstStyle/>
          <a:p>
            <a:r>
              <a:rPr lang="en-GB" sz="2400" b="1" dirty="0">
                <a:solidFill>
                  <a:srgbClr val="00B050"/>
                </a:solidFill>
              </a:rPr>
              <a:t>77% </a:t>
            </a:r>
            <a:r>
              <a:rPr lang="en-GB" sz="2400" b="1" dirty="0">
                <a:solidFill>
                  <a:schemeClr val="accent1"/>
                </a:solidFill>
              </a:rPr>
              <a:t>(74% - 2018</a:t>
            </a:r>
            <a:r>
              <a:rPr lang="en-GB" sz="2400" b="1" dirty="0"/>
              <a:t>) </a:t>
            </a:r>
            <a:r>
              <a:rPr lang="en-GB" sz="2400" dirty="0"/>
              <a:t>reported Very Good/Good at </a:t>
            </a:r>
            <a:r>
              <a:rPr lang="en-GB" sz="2400" b="1" dirty="0">
                <a:solidFill>
                  <a:srgbClr val="7030A0"/>
                </a:solidFill>
              </a:rPr>
              <a:t>asking about symptoms</a:t>
            </a:r>
          </a:p>
          <a:p>
            <a:r>
              <a:rPr lang="en-GB" sz="2400" b="1" dirty="0">
                <a:solidFill>
                  <a:schemeClr val="accent1"/>
                </a:solidFill>
              </a:rPr>
              <a:t>78% (79% - 2018)</a:t>
            </a:r>
            <a:r>
              <a:rPr lang="en-GB" sz="2400" dirty="0"/>
              <a:t> reported Very Good/Good at </a:t>
            </a:r>
            <a:r>
              <a:rPr lang="en-GB" sz="2400" b="1" dirty="0">
                <a:solidFill>
                  <a:srgbClr val="7030A0"/>
                </a:solidFill>
              </a:rPr>
              <a:t>giving you enough time</a:t>
            </a:r>
          </a:p>
          <a:p>
            <a:r>
              <a:rPr lang="en-GB" sz="2400" b="1" dirty="0">
                <a:solidFill>
                  <a:schemeClr val="accent1"/>
                </a:solidFill>
              </a:rPr>
              <a:t>77% (76% - 2018)</a:t>
            </a:r>
            <a:r>
              <a:rPr lang="en-GB" sz="2400" dirty="0"/>
              <a:t> reported Very Good/Good at </a:t>
            </a:r>
            <a:r>
              <a:rPr lang="en-GB" sz="2400" b="1" dirty="0">
                <a:solidFill>
                  <a:srgbClr val="7030A0"/>
                </a:solidFill>
              </a:rPr>
              <a:t>listening</a:t>
            </a:r>
          </a:p>
          <a:p>
            <a:r>
              <a:rPr lang="en-GB" sz="2400" b="1" dirty="0">
                <a:solidFill>
                  <a:schemeClr val="accent1"/>
                </a:solidFill>
              </a:rPr>
              <a:t>71% (72%- 2018) </a:t>
            </a:r>
            <a:r>
              <a:rPr lang="en-GB" sz="2400" dirty="0"/>
              <a:t> reported Very Good/Good at </a:t>
            </a:r>
            <a:r>
              <a:rPr lang="en-GB" sz="2400" b="1" dirty="0">
                <a:solidFill>
                  <a:srgbClr val="7030A0"/>
                </a:solidFill>
              </a:rPr>
              <a:t>explaining tests/treatments</a:t>
            </a:r>
          </a:p>
          <a:p>
            <a:r>
              <a:rPr lang="en-GB" sz="2400" b="1" dirty="0">
                <a:solidFill>
                  <a:srgbClr val="00B050"/>
                </a:solidFill>
              </a:rPr>
              <a:t>67%</a:t>
            </a:r>
            <a:r>
              <a:rPr lang="en-GB" sz="2400" b="1" dirty="0">
                <a:solidFill>
                  <a:srgbClr val="FF0000"/>
                </a:solidFill>
              </a:rPr>
              <a:t> </a:t>
            </a:r>
            <a:r>
              <a:rPr lang="en-GB" sz="2400" b="1" dirty="0">
                <a:solidFill>
                  <a:schemeClr val="accent1"/>
                </a:solidFill>
              </a:rPr>
              <a:t>(64% -2018)</a:t>
            </a:r>
            <a:r>
              <a:rPr lang="en-GB" sz="2400" dirty="0"/>
              <a:t> reported Very Good/Good at </a:t>
            </a:r>
            <a:r>
              <a:rPr lang="en-GB" sz="2400" b="1" dirty="0">
                <a:solidFill>
                  <a:srgbClr val="7030A0"/>
                </a:solidFill>
              </a:rPr>
              <a:t>involving in decisions about care</a:t>
            </a:r>
          </a:p>
          <a:p>
            <a:r>
              <a:rPr lang="en-GB" sz="2400" b="1" dirty="0">
                <a:solidFill>
                  <a:schemeClr val="accent1"/>
                </a:solidFill>
              </a:rPr>
              <a:t>76% (76%- 2018)</a:t>
            </a:r>
            <a:r>
              <a:rPr lang="en-GB" sz="2400" dirty="0"/>
              <a:t> reported Very Good/Good at </a:t>
            </a:r>
            <a:r>
              <a:rPr lang="en-GB" sz="2400" b="1" dirty="0">
                <a:solidFill>
                  <a:srgbClr val="7030A0"/>
                </a:solidFill>
              </a:rPr>
              <a:t>treating with care and concern</a:t>
            </a:r>
          </a:p>
          <a:p>
            <a:r>
              <a:rPr lang="en-GB" sz="2400" b="1" dirty="0">
                <a:solidFill>
                  <a:schemeClr val="accent1"/>
                </a:solidFill>
              </a:rPr>
              <a:t>74% (75% -2018) </a:t>
            </a:r>
            <a:r>
              <a:rPr lang="en-GB" sz="2400" dirty="0"/>
              <a:t>reported Very Good/Good at </a:t>
            </a:r>
            <a:r>
              <a:rPr lang="en-GB" sz="2400" b="1" dirty="0">
                <a:solidFill>
                  <a:srgbClr val="7030A0"/>
                </a:solidFill>
              </a:rPr>
              <a:t>taking your problems seriously</a:t>
            </a:r>
          </a:p>
          <a:p>
            <a:endParaRPr lang="en-GB" b="1" dirty="0">
              <a:solidFill>
                <a:srgbClr val="7030A0"/>
              </a:solidFill>
            </a:endParaRPr>
          </a:p>
        </p:txBody>
      </p:sp>
      <p:pic>
        <p:nvPicPr>
          <p:cNvPr id="5" name="Picture 4">
            <a:extLst>
              <a:ext uri="{FF2B5EF4-FFF2-40B4-BE49-F238E27FC236}">
                <a16:creationId xmlns:a16="http://schemas.microsoft.com/office/drawing/2014/main" id="{99BED098-8496-40C5-B7AF-22E9A1C97D93}"/>
              </a:ext>
            </a:extLst>
          </p:cNvPr>
          <p:cNvPicPr>
            <a:picLocks noChangeAspect="1"/>
          </p:cNvPicPr>
          <p:nvPr/>
        </p:nvPicPr>
        <p:blipFill>
          <a:blip r:embed="rId2"/>
          <a:stretch>
            <a:fillRect/>
          </a:stretch>
        </p:blipFill>
        <p:spPr>
          <a:xfrm>
            <a:off x="10343224" y="5813391"/>
            <a:ext cx="1725318" cy="932769"/>
          </a:xfrm>
          <a:prstGeom prst="rect">
            <a:avLst/>
          </a:prstGeom>
        </p:spPr>
      </p:pic>
      <p:sp>
        <p:nvSpPr>
          <p:cNvPr id="6" name="TextBox 5">
            <a:extLst>
              <a:ext uri="{FF2B5EF4-FFF2-40B4-BE49-F238E27FC236}">
                <a16:creationId xmlns:a16="http://schemas.microsoft.com/office/drawing/2014/main" id="{3141E8BC-6E74-4F41-BBEA-59DE54510600}"/>
              </a:ext>
            </a:extLst>
          </p:cNvPr>
          <p:cNvSpPr txBox="1"/>
          <p:nvPr/>
        </p:nvSpPr>
        <p:spPr>
          <a:xfrm>
            <a:off x="591996" y="5265003"/>
            <a:ext cx="9385300" cy="954107"/>
          </a:xfrm>
          <a:prstGeom prst="rect">
            <a:avLst/>
          </a:prstGeom>
          <a:noFill/>
        </p:spPr>
        <p:txBody>
          <a:bodyPr wrap="square" rtlCol="0">
            <a:spAutoFit/>
          </a:bodyPr>
          <a:lstStyle/>
          <a:p>
            <a:r>
              <a:rPr lang="en-GB" sz="2800" b="1" dirty="0">
                <a:solidFill>
                  <a:srgbClr val="0070C0"/>
                </a:solidFill>
              </a:rPr>
              <a:t>Satisfaction with Practice Nurse/Advanced Nurse Practitioner is improved or broadly similar </a:t>
            </a:r>
          </a:p>
        </p:txBody>
      </p:sp>
      <p:pic>
        <p:nvPicPr>
          <p:cNvPr id="4" name="Picture 3">
            <a:extLst>
              <a:ext uri="{FF2B5EF4-FFF2-40B4-BE49-F238E27FC236}">
                <a16:creationId xmlns:a16="http://schemas.microsoft.com/office/drawing/2014/main" id="{37501CBF-F715-7F33-BDA3-F8C4137D83A4}"/>
              </a:ext>
            </a:extLst>
          </p:cNvPr>
          <p:cNvPicPr>
            <a:picLocks noChangeAspect="1"/>
          </p:cNvPicPr>
          <p:nvPr/>
        </p:nvPicPr>
        <p:blipFill>
          <a:blip r:embed="rId3"/>
          <a:stretch>
            <a:fillRect/>
          </a:stretch>
        </p:blipFill>
        <p:spPr>
          <a:xfrm>
            <a:off x="9390062" y="476171"/>
            <a:ext cx="2619375" cy="1404938"/>
          </a:xfrm>
          <a:prstGeom prst="rect">
            <a:avLst/>
          </a:prstGeom>
        </p:spPr>
      </p:pic>
    </p:spTree>
    <p:extLst>
      <p:ext uri="{BB962C8B-B14F-4D97-AF65-F5344CB8AC3E}">
        <p14:creationId xmlns:p14="http://schemas.microsoft.com/office/powerpoint/2010/main" val="243654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410DE-6CAE-435F-92C8-BAB2361E4118}"/>
              </a:ext>
            </a:extLst>
          </p:cNvPr>
          <p:cNvSpPr>
            <a:spLocks noGrp="1"/>
          </p:cNvSpPr>
          <p:nvPr>
            <p:ph type="title"/>
          </p:nvPr>
        </p:nvSpPr>
        <p:spPr>
          <a:xfrm>
            <a:off x="123614" y="226855"/>
            <a:ext cx="8596668" cy="1320800"/>
          </a:xfrm>
        </p:spPr>
        <p:txBody>
          <a:bodyPr/>
          <a:lstStyle/>
          <a:p>
            <a:r>
              <a:rPr lang="en-GB" dirty="0"/>
              <a:t>Overall, what are you happy with?</a:t>
            </a:r>
          </a:p>
        </p:txBody>
      </p:sp>
      <p:sp>
        <p:nvSpPr>
          <p:cNvPr id="3" name="Content Placeholder 2">
            <a:extLst>
              <a:ext uri="{FF2B5EF4-FFF2-40B4-BE49-F238E27FC236}">
                <a16:creationId xmlns:a16="http://schemas.microsoft.com/office/drawing/2014/main" id="{266C2A0D-3FC7-4580-A335-F65B0E0384ED}"/>
              </a:ext>
            </a:extLst>
          </p:cNvPr>
          <p:cNvSpPr>
            <a:spLocks noGrp="1"/>
          </p:cNvSpPr>
          <p:nvPr>
            <p:ph idx="1"/>
          </p:nvPr>
        </p:nvSpPr>
        <p:spPr>
          <a:xfrm>
            <a:off x="-95250" y="1596709"/>
            <a:ext cx="12490450" cy="5034436"/>
          </a:xfrm>
        </p:spPr>
        <p:txBody>
          <a:bodyPr>
            <a:normAutofit fontScale="85000" lnSpcReduction="10000"/>
          </a:bodyPr>
          <a:lstStyle/>
          <a:p>
            <a:r>
              <a:rPr lang="en-GB" sz="2600" b="1" dirty="0">
                <a:solidFill>
                  <a:schemeClr val="accent1"/>
                </a:solidFill>
              </a:rPr>
              <a:t>66% (69% - 2018) </a:t>
            </a:r>
            <a:r>
              <a:rPr lang="en-GB" sz="2600" dirty="0"/>
              <a:t>reported Very Satisfied/Satisfied with </a:t>
            </a:r>
            <a:r>
              <a:rPr lang="en-GB" sz="2600" b="1" dirty="0">
                <a:solidFill>
                  <a:srgbClr val="7030A0"/>
                </a:solidFill>
              </a:rPr>
              <a:t>face-to-face consultations. </a:t>
            </a:r>
          </a:p>
          <a:p>
            <a:pPr marL="411480" lvl="1" indent="0">
              <a:buNone/>
            </a:pPr>
            <a:r>
              <a:rPr lang="en-GB" sz="2400" i="1" dirty="0">
                <a:solidFill>
                  <a:schemeClr val="tx1"/>
                </a:solidFill>
              </a:rPr>
              <a:t>(2023- 13% Dissatisfied/Very Dissatisfied)</a:t>
            </a:r>
          </a:p>
          <a:p>
            <a:pPr marL="411480" lvl="1" indent="0">
              <a:buNone/>
            </a:pPr>
            <a:endParaRPr lang="en-GB" sz="2600" b="1" dirty="0">
              <a:solidFill>
                <a:schemeClr val="accent1"/>
              </a:solidFill>
            </a:endParaRPr>
          </a:p>
          <a:p>
            <a:r>
              <a:rPr lang="en-GB" sz="2600" b="1" dirty="0">
                <a:solidFill>
                  <a:schemeClr val="accent1"/>
                </a:solidFill>
              </a:rPr>
              <a:t>50% (47% in 2018)</a:t>
            </a:r>
            <a:r>
              <a:rPr lang="en-GB" sz="2600" b="1" dirty="0"/>
              <a:t> </a:t>
            </a:r>
            <a:r>
              <a:rPr lang="en-GB" sz="2600" dirty="0"/>
              <a:t>reported Very Satisfied/Satisfied with </a:t>
            </a:r>
            <a:r>
              <a:rPr lang="en-GB" sz="2600" b="1" dirty="0">
                <a:solidFill>
                  <a:srgbClr val="7030A0"/>
                </a:solidFill>
              </a:rPr>
              <a:t>way in which you are told about test results. </a:t>
            </a:r>
          </a:p>
          <a:p>
            <a:pPr marL="109728" indent="0">
              <a:buNone/>
            </a:pPr>
            <a:r>
              <a:rPr lang="en-GB" sz="2600" b="1" i="1" dirty="0">
                <a:solidFill>
                  <a:srgbClr val="7030A0"/>
                </a:solidFill>
              </a:rPr>
              <a:t>     </a:t>
            </a:r>
            <a:r>
              <a:rPr lang="en-GB" sz="2400" i="1" dirty="0">
                <a:solidFill>
                  <a:schemeClr val="tx1"/>
                </a:solidFill>
              </a:rPr>
              <a:t>(2023- 11% Dissatisfied/Very Dissatisfied)</a:t>
            </a:r>
          </a:p>
          <a:p>
            <a:pPr marL="109728" indent="0">
              <a:buNone/>
            </a:pPr>
            <a:endParaRPr lang="en-GB" sz="2600" b="1" dirty="0">
              <a:solidFill>
                <a:srgbClr val="7030A0"/>
              </a:solidFill>
            </a:endParaRPr>
          </a:p>
          <a:p>
            <a:r>
              <a:rPr lang="en-GB" sz="2600" b="1" dirty="0">
                <a:solidFill>
                  <a:srgbClr val="00B050"/>
                </a:solidFill>
              </a:rPr>
              <a:t>58%</a:t>
            </a:r>
            <a:r>
              <a:rPr lang="en-GB" sz="2600" b="1" dirty="0">
                <a:solidFill>
                  <a:schemeClr val="accent1"/>
                </a:solidFill>
              </a:rPr>
              <a:t> (38%</a:t>
            </a:r>
            <a:r>
              <a:rPr lang="en-GB" sz="2600" b="1" dirty="0"/>
              <a:t> </a:t>
            </a:r>
            <a:r>
              <a:rPr lang="en-GB" sz="2600" b="1" dirty="0">
                <a:solidFill>
                  <a:schemeClr val="accent1"/>
                </a:solidFill>
              </a:rPr>
              <a:t>in 2018) </a:t>
            </a:r>
            <a:r>
              <a:rPr lang="en-GB" sz="2600" dirty="0"/>
              <a:t>reported Very Satisfied/Satisfied with </a:t>
            </a:r>
            <a:r>
              <a:rPr lang="en-GB" sz="2600" b="1" dirty="0">
                <a:solidFill>
                  <a:srgbClr val="7030A0"/>
                </a:solidFill>
              </a:rPr>
              <a:t>telephone consultations with the Doctor  </a:t>
            </a:r>
          </a:p>
          <a:p>
            <a:pPr marL="109728" indent="0">
              <a:buNone/>
            </a:pPr>
            <a:r>
              <a:rPr lang="en-GB" i="1" dirty="0">
                <a:solidFill>
                  <a:schemeClr val="tx1"/>
                </a:solidFill>
              </a:rPr>
              <a:t>     </a:t>
            </a:r>
            <a:r>
              <a:rPr lang="en-GB" sz="2400" i="1" dirty="0">
                <a:solidFill>
                  <a:schemeClr val="tx1"/>
                </a:solidFill>
              </a:rPr>
              <a:t>(2023 -7% Dissatisfied/Very Dissatisfied)</a:t>
            </a:r>
          </a:p>
          <a:p>
            <a:endParaRPr lang="en-GB" sz="2600" b="1" dirty="0">
              <a:solidFill>
                <a:srgbClr val="7030A0"/>
              </a:solidFill>
            </a:endParaRPr>
          </a:p>
          <a:p>
            <a:r>
              <a:rPr lang="en-GB" sz="2600" b="1" dirty="0">
                <a:solidFill>
                  <a:srgbClr val="00B050"/>
                </a:solidFill>
              </a:rPr>
              <a:t>58%</a:t>
            </a:r>
            <a:r>
              <a:rPr lang="en-GB" sz="2600" b="1" dirty="0">
                <a:solidFill>
                  <a:schemeClr val="accent1"/>
                </a:solidFill>
              </a:rPr>
              <a:t> (21%</a:t>
            </a:r>
            <a:r>
              <a:rPr lang="en-GB" sz="2600" b="1" dirty="0"/>
              <a:t> </a:t>
            </a:r>
            <a:r>
              <a:rPr lang="en-GB" sz="2600" b="1" dirty="0">
                <a:solidFill>
                  <a:schemeClr val="accent1"/>
                </a:solidFill>
              </a:rPr>
              <a:t>in 2018) </a:t>
            </a:r>
            <a:r>
              <a:rPr lang="en-GB" sz="2600" dirty="0"/>
              <a:t>reported Very Satisfied/Satisfied with </a:t>
            </a:r>
            <a:r>
              <a:rPr lang="en-GB" sz="2600" b="1" dirty="0">
                <a:solidFill>
                  <a:srgbClr val="7030A0"/>
                </a:solidFill>
              </a:rPr>
              <a:t>telephone consultations with the Nurse</a:t>
            </a:r>
          </a:p>
          <a:p>
            <a:pPr marL="109728" indent="0">
              <a:buNone/>
            </a:pPr>
            <a:r>
              <a:rPr lang="en-GB" sz="2400" i="1" dirty="0">
                <a:solidFill>
                  <a:schemeClr val="tx1"/>
                </a:solidFill>
              </a:rPr>
              <a:t>      (2023 - 18% Dissatisfied/Very Dissatisfied)</a:t>
            </a:r>
          </a:p>
          <a:p>
            <a:endParaRPr lang="en-GB" dirty="0"/>
          </a:p>
          <a:p>
            <a:pPr marL="109728" indent="0">
              <a:buNone/>
            </a:pPr>
            <a:r>
              <a:rPr lang="en-GB" b="1" dirty="0">
                <a:solidFill>
                  <a:srgbClr val="0070C0"/>
                </a:solidFill>
              </a:rPr>
              <a:t>Improvement in satisfaction with telephone consultations compared to 2018.</a:t>
            </a:r>
          </a:p>
          <a:p>
            <a:pPr marL="109728" indent="0">
              <a:buNone/>
            </a:pPr>
            <a:r>
              <a:rPr lang="en-GB" sz="2400" i="1" dirty="0">
                <a:solidFill>
                  <a:schemeClr val="tx1"/>
                </a:solidFill>
              </a:rPr>
              <a:t>Note: for this question, many respondents replied ‘not applicable’</a:t>
            </a:r>
          </a:p>
        </p:txBody>
      </p:sp>
      <p:pic>
        <p:nvPicPr>
          <p:cNvPr id="4" name="Picture 3">
            <a:extLst>
              <a:ext uri="{FF2B5EF4-FFF2-40B4-BE49-F238E27FC236}">
                <a16:creationId xmlns:a16="http://schemas.microsoft.com/office/drawing/2014/main" id="{9DC62419-3939-43E2-ABD3-42626D11C22F}"/>
              </a:ext>
            </a:extLst>
          </p:cNvPr>
          <p:cNvPicPr>
            <a:picLocks noChangeAspect="1"/>
          </p:cNvPicPr>
          <p:nvPr/>
        </p:nvPicPr>
        <p:blipFill>
          <a:blip r:embed="rId2"/>
          <a:stretch>
            <a:fillRect/>
          </a:stretch>
        </p:blipFill>
        <p:spPr>
          <a:xfrm>
            <a:off x="8511446" y="106045"/>
            <a:ext cx="2619375" cy="1392555"/>
          </a:xfrm>
          <a:prstGeom prst="rect">
            <a:avLst/>
          </a:prstGeom>
        </p:spPr>
      </p:pic>
      <p:pic>
        <p:nvPicPr>
          <p:cNvPr id="5" name="Picture 4">
            <a:extLst>
              <a:ext uri="{FF2B5EF4-FFF2-40B4-BE49-F238E27FC236}">
                <a16:creationId xmlns:a16="http://schemas.microsoft.com/office/drawing/2014/main" id="{C48038C2-8305-4FA6-8BCA-DCFBF3D852BD}"/>
              </a:ext>
            </a:extLst>
          </p:cNvPr>
          <p:cNvPicPr>
            <a:picLocks noChangeAspect="1"/>
          </p:cNvPicPr>
          <p:nvPr/>
        </p:nvPicPr>
        <p:blipFill>
          <a:blip r:embed="rId3"/>
          <a:stretch>
            <a:fillRect/>
          </a:stretch>
        </p:blipFill>
        <p:spPr>
          <a:xfrm>
            <a:off x="10138529" y="5698376"/>
            <a:ext cx="1725318" cy="932769"/>
          </a:xfrm>
          <a:prstGeom prst="rect">
            <a:avLst/>
          </a:prstGeom>
        </p:spPr>
      </p:pic>
    </p:spTree>
    <p:extLst>
      <p:ext uri="{BB962C8B-B14F-4D97-AF65-F5344CB8AC3E}">
        <p14:creationId xmlns:p14="http://schemas.microsoft.com/office/powerpoint/2010/main" val="2197583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410DE-6CAE-435F-92C8-BAB2361E4118}"/>
              </a:ext>
            </a:extLst>
          </p:cNvPr>
          <p:cNvSpPr>
            <a:spLocks noGrp="1"/>
          </p:cNvSpPr>
          <p:nvPr>
            <p:ph type="title"/>
          </p:nvPr>
        </p:nvSpPr>
        <p:spPr>
          <a:xfrm>
            <a:off x="175664" y="603914"/>
            <a:ext cx="10972800" cy="1066800"/>
          </a:xfrm>
        </p:spPr>
        <p:txBody>
          <a:bodyPr>
            <a:normAutofit fontScale="90000"/>
          </a:bodyPr>
          <a:lstStyle/>
          <a:p>
            <a:r>
              <a:rPr lang="en-GB" dirty="0"/>
              <a:t>Overall, from survey results what are you unhappy about?</a:t>
            </a:r>
          </a:p>
        </p:txBody>
      </p:sp>
      <p:pic>
        <p:nvPicPr>
          <p:cNvPr id="8" name="Content Placeholder 7">
            <a:extLst>
              <a:ext uri="{FF2B5EF4-FFF2-40B4-BE49-F238E27FC236}">
                <a16:creationId xmlns:a16="http://schemas.microsoft.com/office/drawing/2014/main" id="{E65B01D6-7CC1-4231-8F88-646F3E457E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17996" y="1670714"/>
            <a:ext cx="2970306" cy="1884035"/>
          </a:xfrm>
        </p:spPr>
      </p:pic>
      <p:sp>
        <p:nvSpPr>
          <p:cNvPr id="9" name="Content Placeholder 2">
            <a:extLst>
              <a:ext uri="{FF2B5EF4-FFF2-40B4-BE49-F238E27FC236}">
                <a16:creationId xmlns:a16="http://schemas.microsoft.com/office/drawing/2014/main" id="{267860D0-9371-43E5-8BCB-3352F8395C42}"/>
              </a:ext>
            </a:extLst>
          </p:cNvPr>
          <p:cNvSpPr txBox="1">
            <a:spLocks/>
          </p:cNvSpPr>
          <p:nvPr/>
        </p:nvSpPr>
        <p:spPr>
          <a:xfrm>
            <a:off x="348496" y="1758655"/>
            <a:ext cx="8596668" cy="4779961"/>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sz="3300" b="1" dirty="0">
                <a:solidFill>
                  <a:schemeClr val="accent1"/>
                </a:solidFill>
              </a:rPr>
              <a:t>Getting an appointment at the time you wanted it</a:t>
            </a:r>
            <a:endParaRPr lang="en-GB" sz="3300" b="1" dirty="0">
              <a:solidFill>
                <a:srgbClr val="7030A0"/>
              </a:solidFill>
            </a:endParaRPr>
          </a:p>
          <a:p>
            <a:endParaRPr lang="en-GB" sz="3300" b="1" dirty="0">
              <a:solidFill>
                <a:srgbClr val="7030A0"/>
              </a:solidFill>
            </a:endParaRPr>
          </a:p>
          <a:p>
            <a:r>
              <a:rPr lang="en-GB" sz="3300" b="1" dirty="0">
                <a:solidFill>
                  <a:schemeClr val="accent1"/>
                </a:solidFill>
              </a:rPr>
              <a:t>Perception that Doctors are stressed or not giving you enough time/ listening during consultations</a:t>
            </a:r>
          </a:p>
          <a:p>
            <a:endParaRPr lang="en-GB" sz="3300" b="1" dirty="0">
              <a:solidFill>
                <a:schemeClr val="accent1"/>
              </a:solidFill>
            </a:endParaRPr>
          </a:p>
          <a:p>
            <a:r>
              <a:rPr lang="en-GB" sz="3300" b="1" dirty="0">
                <a:solidFill>
                  <a:schemeClr val="accent1"/>
                </a:solidFill>
              </a:rPr>
              <a:t>Getting a follow-up appointment with a preferred GP</a:t>
            </a:r>
          </a:p>
          <a:p>
            <a:endParaRPr lang="en-GB" sz="3300" b="1" dirty="0">
              <a:solidFill>
                <a:schemeClr val="accent1"/>
              </a:solidFill>
            </a:endParaRPr>
          </a:p>
          <a:p>
            <a:r>
              <a:rPr lang="en-GB" sz="3300" b="1" dirty="0">
                <a:solidFill>
                  <a:schemeClr val="accent1"/>
                </a:solidFill>
              </a:rPr>
              <a:t>Not being told if your appointment is running late</a:t>
            </a:r>
            <a:endParaRPr lang="en-GB" sz="3300" dirty="0"/>
          </a:p>
          <a:p>
            <a:endParaRPr lang="en-GB" dirty="0"/>
          </a:p>
        </p:txBody>
      </p:sp>
      <p:pic>
        <p:nvPicPr>
          <p:cNvPr id="3" name="Picture 2">
            <a:extLst>
              <a:ext uri="{FF2B5EF4-FFF2-40B4-BE49-F238E27FC236}">
                <a16:creationId xmlns:a16="http://schemas.microsoft.com/office/drawing/2014/main" id="{EF08A8D7-81BC-4138-9179-F1141BB8BDBF}"/>
              </a:ext>
            </a:extLst>
          </p:cNvPr>
          <p:cNvPicPr>
            <a:picLocks noChangeAspect="1"/>
          </p:cNvPicPr>
          <p:nvPr/>
        </p:nvPicPr>
        <p:blipFill>
          <a:blip r:embed="rId3"/>
          <a:stretch>
            <a:fillRect/>
          </a:stretch>
        </p:blipFill>
        <p:spPr>
          <a:xfrm>
            <a:off x="10285805" y="5753627"/>
            <a:ext cx="1725318" cy="932769"/>
          </a:xfrm>
          <a:prstGeom prst="rect">
            <a:avLst/>
          </a:prstGeom>
        </p:spPr>
      </p:pic>
    </p:spTree>
    <p:extLst>
      <p:ext uri="{BB962C8B-B14F-4D97-AF65-F5344CB8AC3E}">
        <p14:creationId xmlns:p14="http://schemas.microsoft.com/office/powerpoint/2010/main" val="3810590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1E796B-F9F9-46EC-BD72-2C9520A9F619}"/>
              </a:ext>
            </a:extLst>
          </p:cNvPr>
          <p:cNvPicPr>
            <a:picLocks noChangeAspect="1"/>
          </p:cNvPicPr>
          <p:nvPr/>
        </p:nvPicPr>
        <p:blipFill>
          <a:blip r:embed="rId2"/>
          <a:stretch>
            <a:fillRect/>
          </a:stretch>
        </p:blipFill>
        <p:spPr>
          <a:xfrm>
            <a:off x="741979" y="1178560"/>
            <a:ext cx="3429000" cy="2250440"/>
          </a:xfrm>
          <a:prstGeom prst="rect">
            <a:avLst/>
          </a:prstGeom>
        </p:spPr>
      </p:pic>
      <p:pic>
        <p:nvPicPr>
          <p:cNvPr id="6" name="Picture 5">
            <a:extLst>
              <a:ext uri="{FF2B5EF4-FFF2-40B4-BE49-F238E27FC236}">
                <a16:creationId xmlns:a16="http://schemas.microsoft.com/office/drawing/2014/main" id="{14328FDB-92F5-4530-BFFC-0C899C1882B5}"/>
              </a:ext>
            </a:extLst>
          </p:cNvPr>
          <p:cNvPicPr>
            <a:picLocks noChangeAspect="1"/>
          </p:cNvPicPr>
          <p:nvPr/>
        </p:nvPicPr>
        <p:blipFill>
          <a:blip r:embed="rId3"/>
          <a:stretch>
            <a:fillRect/>
          </a:stretch>
        </p:blipFill>
        <p:spPr>
          <a:xfrm>
            <a:off x="5517478" y="3842404"/>
            <a:ext cx="3878729" cy="2367149"/>
          </a:xfrm>
          <a:prstGeom prst="rect">
            <a:avLst/>
          </a:prstGeom>
        </p:spPr>
      </p:pic>
      <p:sp>
        <p:nvSpPr>
          <p:cNvPr id="7" name="Title 1">
            <a:extLst>
              <a:ext uri="{FF2B5EF4-FFF2-40B4-BE49-F238E27FC236}">
                <a16:creationId xmlns:a16="http://schemas.microsoft.com/office/drawing/2014/main" id="{4C5E5756-1EAD-4618-A8B3-173C4814D4C7}"/>
              </a:ext>
            </a:extLst>
          </p:cNvPr>
          <p:cNvSpPr txBox="1">
            <a:spLocks/>
          </p:cNvSpPr>
          <p:nvPr/>
        </p:nvSpPr>
        <p:spPr>
          <a:xfrm>
            <a:off x="498040" y="418353"/>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solidFill>
                  <a:schemeClr val="tx2"/>
                </a:solidFill>
              </a:rPr>
              <a:t>What’s Next?</a:t>
            </a:r>
          </a:p>
        </p:txBody>
      </p:sp>
      <p:sp>
        <p:nvSpPr>
          <p:cNvPr id="8" name="Arrow: Curved Down 7">
            <a:extLst>
              <a:ext uri="{FF2B5EF4-FFF2-40B4-BE49-F238E27FC236}">
                <a16:creationId xmlns:a16="http://schemas.microsoft.com/office/drawing/2014/main" id="{80C85481-52E9-49DF-830A-DA26968648B9}"/>
              </a:ext>
            </a:extLst>
          </p:cNvPr>
          <p:cNvSpPr/>
          <p:nvPr/>
        </p:nvSpPr>
        <p:spPr>
          <a:xfrm>
            <a:off x="4297680" y="2933018"/>
            <a:ext cx="2230120" cy="13208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 name="Picture 1">
            <a:extLst>
              <a:ext uri="{FF2B5EF4-FFF2-40B4-BE49-F238E27FC236}">
                <a16:creationId xmlns:a16="http://schemas.microsoft.com/office/drawing/2014/main" id="{F1BF3A66-9C7A-4FCC-95A7-F6CB21AA66EF}"/>
              </a:ext>
            </a:extLst>
          </p:cNvPr>
          <p:cNvPicPr>
            <a:picLocks noChangeAspect="1"/>
          </p:cNvPicPr>
          <p:nvPr/>
        </p:nvPicPr>
        <p:blipFill>
          <a:blip r:embed="rId4"/>
          <a:stretch>
            <a:fillRect/>
          </a:stretch>
        </p:blipFill>
        <p:spPr>
          <a:xfrm>
            <a:off x="10325294" y="5743168"/>
            <a:ext cx="1725318" cy="932769"/>
          </a:xfrm>
          <a:prstGeom prst="rect">
            <a:avLst/>
          </a:prstGeom>
        </p:spPr>
      </p:pic>
    </p:spTree>
    <p:extLst>
      <p:ext uri="{BB962C8B-B14F-4D97-AF65-F5344CB8AC3E}">
        <p14:creationId xmlns:p14="http://schemas.microsoft.com/office/powerpoint/2010/main" val="3240430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par>
                                <p:cTn id="16" presetID="53"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072FE-D9A7-9597-9EE9-734E17265720}"/>
              </a:ext>
            </a:extLst>
          </p:cNvPr>
          <p:cNvSpPr>
            <a:spLocks noGrp="1"/>
          </p:cNvSpPr>
          <p:nvPr>
            <p:ph type="title"/>
          </p:nvPr>
        </p:nvSpPr>
        <p:spPr>
          <a:xfrm>
            <a:off x="107950" y="685800"/>
            <a:ext cx="10972800" cy="1066800"/>
          </a:xfrm>
        </p:spPr>
        <p:txBody>
          <a:bodyPr/>
          <a:lstStyle/>
          <a:p>
            <a:r>
              <a:rPr lang="en-GB" dirty="0"/>
              <a:t>You spoke – we listened!</a:t>
            </a:r>
          </a:p>
        </p:txBody>
      </p:sp>
      <p:sp>
        <p:nvSpPr>
          <p:cNvPr id="3" name="Content Placeholder 2">
            <a:extLst>
              <a:ext uri="{FF2B5EF4-FFF2-40B4-BE49-F238E27FC236}">
                <a16:creationId xmlns:a16="http://schemas.microsoft.com/office/drawing/2014/main" id="{9F1CFA57-D1F1-428E-CB0A-B3FD50A0EC54}"/>
              </a:ext>
            </a:extLst>
          </p:cNvPr>
          <p:cNvSpPr>
            <a:spLocks noGrp="1"/>
          </p:cNvSpPr>
          <p:nvPr>
            <p:ph idx="1"/>
          </p:nvPr>
        </p:nvSpPr>
        <p:spPr>
          <a:xfrm>
            <a:off x="107950" y="2202242"/>
            <a:ext cx="11468669" cy="4576042"/>
          </a:xfrm>
        </p:spPr>
        <p:txBody>
          <a:bodyPr>
            <a:normAutofit lnSpcReduction="10000"/>
          </a:bodyPr>
          <a:lstStyle/>
          <a:p>
            <a:pPr rtl="0"/>
            <a:r>
              <a:rPr lang="en-GB" dirty="0"/>
              <a:t>Survey indicated dissatisfaction with getting appointments and comments re-enforced frustration with </a:t>
            </a:r>
            <a:r>
              <a:rPr lang="en-GB" b="1" dirty="0">
                <a:solidFill>
                  <a:schemeClr val="accent1"/>
                </a:solidFill>
              </a:rPr>
              <a:t>inability to ‘book ahead’ when phoning</a:t>
            </a:r>
          </a:p>
          <a:p>
            <a:pPr lvl="1"/>
            <a:r>
              <a:rPr lang="en-GB" b="1" dirty="0">
                <a:solidFill>
                  <a:srgbClr val="00B050"/>
                </a:solidFill>
              </a:rPr>
              <a:t>Since June 5</a:t>
            </a:r>
            <a:r>
              <a:rPr lang="en-GB" b="1" baseline="30000" dirty="0">
                <a:solidFill>
                  <a:srgbClr val="00B050"/>
                </a:solidFill>
              </a:rPr>
              <a:t>th</a:t>
            </a:r>
            <a:r>
              <a:rPr lang="en-GB" b="1" dirty="0">
                <a:solidFill>
                  <a:srgbClr val="00B050"/>
                </a:solidFill>
              </a:rPr>
              <a:t> </a:t>
            </a:r>
            <a:r>
              <a:rPr lang="en-GB" dirty="0"/>
              <a:t>– patients can now book up to 7 days in advance by telephone/in person</a:t>
            </a:r>
          </a:p>
          <a:p>
            <a:pPr lvl="1"/>
            <a:r>
              <a:rPr lang="en-GB" dirty="0"/>
              <a:t>(NHS app or Patient Access – patients can still book up to 14 days ahead)</a:t>
            </a:r>
          </a:p>
          <a:p>
            <a:pPr lvl="1"/>
            <a:r>
              <a:rPr lang="en-GB" dirty="0"/>
              <a:t>Early feedback has been positive from both staff and patients!</a:t>
            </a:r>
          </a:p>
          <a:p>
            <a:r>
              <a:rPr lang="en-GB" b="1" dirty="0">
                <a:solidFill>
                  <a:schemeClr val="accent1"/>
                </a:solidFill>
              </a:rPr>
              <a:t>Text reminders are now sent for GP Appointments</a:t>
            </a:r>
          </a:p>
          <a:p>
            <a:pPr lvl="1"/>
            <a:r>
              <a:rPr lang="en-GB" dirty="0"/>
              <a:t>This has been in place also </a:t>
            </a:r>
            <a:r>
              <a:rPr lang="en-GB" b="1" dirty="0">
                <a:solidFill>
                  <a:srgbClr val="00B050"/>
                </a:solidFill>
              </a:rPr>
              <a:t>from June 5</a:t>
            </a:r>
            <a:r>
              <a:rPr lang="en-GB" b="1" baseline="30000" dirty="0">
                <a:solidFill>
                  <a:srgbClr val="00B050"/>
                </a:solidFill>
              </a:rPr>
              <a:t>th</a:t>
            </a:r>
            <a:r>
              <a:rPr lang="en-GB" b="1" dirty="0">
                <a:solidFill>
                  <a:srgbClr val="00B050"/>
                </a:solidFill>
              </a:rPr>
              <a:t> </a:t>
            </a:r>
            <a:r>
              <a:rPr lang="en-GB" dirty="0"/>
              <a:t>– if Surgery has your mobile phone details!</a:t>
            </a:r>
          </a:p>
          <a:p>
            <a:pPr lvl="1"/>
            <a:r>
              <a:rPr lang="en-GB" kern="100" dirty="0">
                <a:effectLst/>
                <a:latin typeface="+mj-lt"/>
                <a:ea typeface="Calibri" panose="020F0502020204030204" pitchFamily="34" charset="0"/>
                <a:cs typeface="Times New Roman" panose="02020603050405020304" pitchFamily="18" charset="0"/>
              </a:rPr>
              <a:t>Text reminder service is soon to be extended </a:t>
            </a:r>
            <a:r>
              <a:rPr lang="en-GB" kern="100" dirty="0">
                <a:solidFill>
                  <a:schemeClr val="accent3"/>
                </a:solidFill>
                <a:effectLst/>
                <a:latin typeface="+mj-lt"/>
                <a:ea typeface="Calibri" panose="020F0502020204030204" pitchFamily="34" charset="0"/>
                <a:cs typeface="Times New Roman" panose="02020603050405020304" pitchFamily="18" charset="0"/>
              </a:rPr>
              <a:t>to Nurse appointments </a:t>
            </a:r>
          </a:p>
          <a:p>
            <a:pPr marL="411480" lvl="1" indent="0">
              <a:buNone/>
            </a:pPr>
            <a:r>
              <a:rPr lang="en-GB" kern="100" dirty="0">
                <a:effectLst/>
                <a:latin typeface="+mj-lt"/>
                <a:ea typeface="Calibri" panose="020F0502020204030204" pitchFamily="34" charset="0"/>
                <a:cs typeface="Times New Roman" panose="02020603050405020304" pitchFamily="18" charset="0"/>
              </a:rPr>
              <a:t>     and </a:t>
            </a:r>
            <a:r>
              <a:rPr lang="en-GB" kern="100" dirty="0">
                <a:solidFill>
                  <a:schemeClr val="accent3"/>
                </a:solidFill>
                <a:effectLst/>
                <a:latin typeface="+mj-lt"/>
                <a:ea typeface="Calibri" panose="020F0502020204030204" pitchFamily="34" charset="0"/>
                <a:cs typeface="Times New Roman" panose="02020603050405020304" pitchFamily="18" charset="0"/>
              </a:rPr>
              <a:t>blood test appointments.</a:t>
            </a:r>
          </a:p>
          <a:p>
            <a:pPr lvl="1"/>
            <a:endParaRPr lang="en-GB" dirty="0"/>
          </a:p>
          <a:p>
            <a:pPr marL="109728" indent="0">
              <a:buNone/>
            </a:pPr>
            <a:endParaRPr lang="en-GB" dirty="0"/>
          </a:p>
        </p:txBody>
      </p:sp>
      <p:pic>
        <p:nvPicPr>
          <p:cNvPr id="5" name="Picture 4">
            <a:extLst>
              <a:ext uri="{FF2B5EF4-FFF2-40B4-BE49-F238E27FC236}">
                <a16:creationId xmlns:a16="http://schemas.microsoft.com/office/drawing/2014/main" id="{A4E758DC-80A2-AD39-ABE4-986DAA30BAF3}"/>
              </a:ext>
            </a:extLst>
          </p:cNvPr>
          <p:cNvPicPr>
            <a:picLocks noChangeAspect="1"/>
          </p:cNvPicPr>
          <p:nvPr/>
        </p:nvPicPr>
        <p:blipFill>
          <a:blip r:embed="rId2"/>
          <a:stretch>
            <a:fillRect/>
          </a:stretch>
        </p:blipFill>
        <p:spPr>
          <a:xfrm>
            <a:off x="8604384" y="769558"/>
            <a:ext cx="2755631" cy="1432684"/>
          </a:xfrm>
          <a:prstGeom prst="rect">
            <a:avLst/>
          </a:prstGeom>
        </p:spPr>
      </p:pic>
      <p:pic>
        <p:nvPicPr>
          <p:cNvPr id="7" name="Picture 6">
            <a:extLst>
              <a:ext uri="{FF2B5EF4-FFF2-40B4-BE49-F238E27FC236}">
                <a16:creationId xmlns:a16="http://schemas.microsoft.com/office/drawing/2014/main" id="{4BF58E27-98A7-7D9B-CAFC-AAB448A66412}"/>
              </a:ext>
            </a:extLst>
          </p:cNvPr>
          <p:cNvPicPr>
            <a:picLocks noChangeAspect="1"/>
          </p:cNvPicPr>
          <p:nvPr/>
        </p:nvPicPr>
        <p:blipFill>
          <a:blip r:embed="rId3"/>
          <a:stretch>
            <a:fillRect/>
          </a:stretch>
        </p:blipFill>
        <p:spPr>
          <a:xfrm>
            <a:off x="10466682" y="5845515"/>
            <a:ext cx="1725318" cy="932769"/>
          </a:xfrm>
          <a:prstGeom prst="rect">
            <a:avLst/>
          </a:prstGeom>
        </p:spPr>
      </p:pic>
    </p:spTree>
    <p:extLst>
      <p:ext uri="{BB962C8B-B14F-4D97-AF65-F5344CB8AC3E}">
        <p14:creationId xmlns:p14="http://schemas.microsoft.com/office/powerpoint/2010/main" val="153527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410DE-6CAE-435F-92C8-BAB2361E4118}"/>
              </a:ext>
            </a:extLst>
          </p:cNvPr>
          <p:cNvSpPr>
            <a:spLocks noGrp="1"/>
          </p:cNvSpPr>
          <p:nvPr>
            <p:ph type="title"/>
          </p:nvPr>
        </p:nvSpPr>
        <p:spPr>
          <a:xfrm>
            <a:off x="175664" y="603914"/>
            <a:ext cx="9200348" cy="1066800"/>
          </a:xfrm>
        </p:spPr>
        <p:txBody>
          <a:bodyPr>
            <a:normAutofit fontScale="90000"/>
          </a:bodyPr>
          <a:lstStyle/>
          <a:p>
            <a:r>
              <a:rPr lang="en-GB" dirty="0"/>
              <a:t>What you said in the survey you were unhappy about - some solutions</a:t>
            </a:r>
          </a:p>
        </p:txBody>
      </p:sp>
      <p:pic>
        <p:nvPicPr>
          <p:cNvPr id="8" name="Content Placeholder 7">
            <a:extLst>
              <a:ext uri="{FF2B5EF4-FFF2-40B4-BE49-F238E27FC236}">
                <a16:creationId xmlns:a16="http://schemas.microsoft.com/office/drawing/2014/main" id="{E65B01D6-7CC1-4231-8F88-646F3E457E2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430603" y="816638"/>
            <a:ext cx="2391568" cy="1343951"/>
          </a:xfrm>
        </p:spPr>
      </p:pic>
      <p:sp>
        <p:nvSpPr>
          <p:cNvPr id="9" name="Content Placeholder 2">
            <a:extLst>
              <a:ext uri="{FF2B5EF4-FFF2-40B4-BE49-F238E27FC236}">
                <a16:creationId xmlns:a16="http://schemas.microsoft.com/office/drawing/2014/main" id="{267860D0-9371-43E5-8BCB-3352F8395C42}"/>
              </a:ext>
            </a:extLst>
          </p:cNvPr>
          <p:cNvSpPr txBox="1">
            <a:spLocks/>
          </p:cNvSpPr>
          <p:nvPr/>
        </p:nvSpPr>
        <p:spPr>
          <a:xfrm>
            <a:off x="37462" y="1835602"/>
            <a:ext cx="11957688" cy="4882698"/>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sz="2600" dirty="0">
                <a:solidFill>
                  <a:srgbClr val="002060"/>
                </a:solidFill>
              </a:rPr>
              <a:t>Getting an appointment at the time you wanted it</a:t>
            </a:r>
          </a:p>
          <a:p>
            <a:pPr lvl="1">
              <a:buFont typeface="Arial" panose="020B0604020202020204" pitchFamily="34" charset="0"/>
              <a:buChar char="•"/>
            </a:pPr>
            <a:r>
              <a:rPr lang="en-GB" sz="2400" b="1" dirty="0">
                <a:solidFill>
                  <a:srgbClr val="7030A0"/>
                </a:solidFill>
              </a:rPr>
              <a:t>From June 5</a:t>
            </a:r>
            <a:r>
              <a:rPr lang="en-GB" sz="2400" b="1" baseline="30000" dirty="0">
                <a:solidFill>
                  <a:srgbClr val="7030A0"/>
                </a:solidFill>
              </a:rPr>
              <a:t>th</a:t>
            </a:r>
            <a:r>
              <a:rPr lang="en-GB" sz="2400" b="1" dirty="0">
                <a:solidFill>
                  <a:srgbClr val="7030A0"/>
                </a:solidFill>
              </a:rPr>
              <a:t> Appointment can be booked by phone up to 7 days in advance</a:t>
            </a:r>
          </a:p>
          <a:p>
            <a:r>
              <a:rPr lang="en-GB" sz="2600" dirty="0">
                <a:solidFill>
                  <a:srgbClr val="002060"/>
                </a:solidFill>
              </a:rPr>
              <a:t>Perception that Doctors are stressed or not giving you enough time/ listening during consultations</a:t>
            </a:r>
          </a:p>
          <a:p>
            <a:pPr lvl="1">
              <a:buFont typeface="Arial" panose="020B0604020202020204" pitchFamily="34" charset="0"/>
              <a:buChar char="•"/>
            </a:pPr>
            <a:r>
              <a:rPr lang="en-GB" sz="2400" b="1" dirty="0">
                <a:solidFill>
                  <a:srgbClr val="7030A0"/>
                </a:solidFill>
              </a:rPr>
              <a:t>Practice has now full GP complement and will be less reliant on locums</a:t>
            </a:r>
          </a:p>
          <a:p>
            <a:r>
              <a:rPr lang="en-GB" sz="2600" dirty="0">
                <a:solidFill>
                  <a:srgbClr val="002060"/>
                </a:solidFill>
              </a:rPr>
              <a:t>Getting a follow-up appointment with a preferred GP</a:t>
            </a:r>
          </a:p>
          <a:p>
            <a:pPr lvl="1">
              <a:buFont typeface="Arial" panose="020B0604020202020204" pitchFamily="34" charset="0"/>
              <a:buChar char="•"/>
            </a:pPr>
            <a:r>
              <a:rPr lang="en-GB" sz="2400" b="1" dirty="0">
                <a:solidFill>
                  <a:srgbClr val="7030A0"/>
                </a:solidFill>
              </a:rPr>
              <a:t>When booking appointments online you can select the GP you wish to see. </a:t>
            </a:r>
          </a:p>
          <a:p>
            <a:pPr lvl="1">
              <a:buFont typeface="Arial" panose="020B0604020202020204" pitchFamily="34" charset="0"/>
              <a:buChar char="•"/>
            </a:pPr>
            <a:r>
              <a:rPr lang="en-GB" sz="2400" b="1" dirty="0">
                <a:solidFill>
                  <a:srgbClr val="7030A0"/>
                </a:solidFill>
              </a:rPr>
              <a:t>By Phone; ask the receptionist if there are appointments with the GP you wish to see</a:t>
            </a:r>
          </a:p>
          <a:p>
            <a:r>
              <a:rPr lang="en-GB" sz="2600" dirty="0">
                <a:solidFill>
                  <a:srgbClr val="002060"/>
                </a:solidFill>
              </a:rPr>
              <a:t>Not being told if your appointment is running late</a:t>
            </a:r>
          </a:p>
          <a:p>
            <a:pPr lvl="1">
              <a:buFont typeface="Arial" panose="020B0604020202020204" pitchFamily="34" charset="0"/>
              <a:buChar char="•"/>
            </a:pPr>
            <a:r>
              <a:rPr lang="en-GB" sz="2400" b="1" dirty="0">
                <a:solidFill>
                  <a:srgbClr val="7030A0"/>
                </a:solidFill>
              </a:rPr>
              <a:t>At your appointment, the screen you ‘check-in’ at will advise you if your appointment is on-time.  Sometimes as you are waiting, a Doctor may have to leave to attend to an emergency or phone for an ambulance. The reception team will try to advise when this happens, but if you have waited longer than 15 minutes after your appointment time, please check with the receptionist. </a:t>
            </a:r>
          </a:p>
          <a:p>
            <a:endParaRPr lang="en-GB" dirty="0"/>
          </a:p>
        </p:txBody>
      </p:sp>
      <p:pic>
        <p:nvPicPr>
          <p:cNvPr id="3" name="Picture 2">
            <a:extLst>
              <a:ext uri="{FF2B5EF4-FFF2-40B4-BE49-F238E27FC236}">
                <a16:creationId xmlns:a16="http://schemas.microsoft.com/office/drawing/2014/main" id="{EF08A8D7-81BC-4138-9179-F1141BB8BDBF}"/>
              </a:ext>
            </a:extLst>
          </p:cNvPr>
          <p:cNvPicPr>
            <a:picLocks noChangeAspect="1"/>
          </p:cNvPicPr>
          <p:nvPr/>
        </p:nvPicPr>
        <p:blipFill>
          <a:blip r:embed="rId3"/>
          <a:stretch>
            <a:fillRect/>
          </a:stretch>
        </p:blipFill>
        <p:spPr>
          <a:xfrm>
            <a:off x="10452453" y="6024819"/>
            <a:ext cx="1491897" cy="693481"/>
          </a:xfrm>
          <a:prstGeom prst="rect">
            <a:avLst/>
          </a:prstGeom>
        </p:spPr>
      </p:pic>
    </p:spTree>
    <p:extLst>
      <p:ext uri="{BB962C8B-B14F-4D97-AF65-F5344CB8AC3E}">
        <p14:creationId xmlns:p14="http://schemas.microsoft.com/office/powerpoint/2010/main" val="161284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9D96F-4F34-B281-3E04-2C8128C3103D}"/>
              </a:ext>
            </a:extLst>
          </p:cNvPr>
          <p:cNvSpPr>
            <a:spLocks noGrp="1"/>
          </p:cNvSpPr>
          <p:nvPr>
            <p:ph type="title"/>
          </p:nvPr>
        </p:nvSpPr>
        <p:spPr>
          <a:xfrm>
            <a:off x="69850" y="191902"/>
            <a:ext cx="10972800" cy="1066800"/>
          </a:xfrm>
        </p:spPr>
        <p:txBody>
          <a:bodyPr/>
          <a:lstStyle/>
          <a:p>
            <a:r>
              <a:rPr lang="en-GB" dirty="0"/>
              <a:t>Comments</a:t>
            </a:r>
          </a:p>
        </p:txBody>
      </p:sp>
      <p:graphicFrame>
        <p:nvGraphicFramePr>
          <p:cNvPr id="4" name="Table 4">
            <a:extLst>
              <a:ext uri="{FF2B5EF4-FFF2-40B4-BE49-F238E27FC236}">
                <a16:creationId xmlns:a16="http://schemas.microsoft.com/office/drawing/2014/main" id="{5B75AD94-CA08-74BB-85B5-93076D0046F8}"/>
              </a:ext>
            </a:extLst>
          </p:cNvPr>
          <p:cNvGraphicFramePr>
            <a:graphicFrameLocks noGrp="1"/>
          </p:cNvGraphicFramePr>
          <p:nvPr>
            <p:ph idx="1"/>
            <p:extLst>
              <p:ext uri="{D42A27DB-BD31-4B8C-83A1-F6EECF244321}">
                <p14:modId xmlns:p14="http://schemas.microsoft.com/office/powerpoint/2010/main" val="1729232484"/>
              </p:ext>
            </p:extLst>
          </p:nvPr>
        </p:nvGraphicFramePr>
        <p:xfrm>
          <a:off x="374650" y="1954530"/>
          <a:ext cx="11734800" cy="4960620"/>
        </p:xfrm>
        <a:graphic>
          <a:graphicData uri="http://schemas.openxmlformats.org/drawingml/2006/table">
            <a:tbl>
              <a:tblPr firstRow="1" bandRow="1">
                <a:tableStyleId>{3B4B98B0-60AC-42C2-AFA5-B58CD77FA1E5}</a:tableStyleId>
              </a:tblPr>
              <a:tblGrid>
                <a:gridCol w="5746750">
                  <a:extLst>
                    <a:ext uri="{9D8B030D-6E8A-4147-A177-3AD203B41FA5}">
                      <a16:colId xmlns:a16="http://schemas.microsoft.com/office/drawing/2014/main" val="4227817283"/>
                    </a:ext>
                  </a:extLst>
                </a:gridCol>
                <a:gridCol w="5988050">
                  <a:extLst>
                    <a:ext uri="{9D8B030D-6E8A-4147-A177-3AD203B41FA5}">
                      <a16:colId xmlns:a16="http://schemas.microsoft.com/office/drawing/2014/main" val="3701042909"/>
                    </a:ext>
                  </a:extLst>
                </a:gridCol>
              </a:tblGrid>
              <a:tr h="433757">
                <a:tc>
                  <a:txBody>
                    <a:bodyPr/>
                    <a:lstStyle/>
                    <a:p>
                      <a:pPr algn="ctr"/>
                      <a:r>
                        <a:rPr lang="en-GB" sz="2400" dirty="0"/>
                        <a:t>Issue</a:t>
                      </a:r>
                    </a:p>
                  </a:txBody>
                  <a:tcPr/>
                </a:tc>
                <a:tc>
                  <a:txBody>
                    <a:bodyPr/>
                    <a:lstStyle/>
                    <a:p>
                      <a:pPr algn="ctr"/>
                      <a:r>
                        <a:rPr lang="en-GB" sz="2400" dirty="0"/>
                        <a:t>Feedback</a:t>
                      </a:r>
                    </a:p>
                  </a:txBody>
                  <a:tcPr/>
                </a:tc>
                <a:extLst>
                  <a:ext uri="{0D108BD9-81ED-4DB2-BD59-A6C34878D82A}">
                    <a16:rowId xmlns:a16="http://schemas.microsoft.com/office/drawing/2014/main" val="2896691155"/>
                  </a:ext>
                </a:extLst>
              </a:tr>
              <a:tr h="697167">
                <a:tc>
                  <a:txBody>
                    <a:bodyPr/>
                    <a:lstStyle/>
                    <a:p>
                      <a:pPr marL="109728" marR="0" lvl="0" indent="0" algn="l" defTabSz="914400" rtl="0" eaLnBrk="1" fontAlgn="auto" latinLnBrk="0" hangingPunct="1">
                        <a:lnSpc>
                          <a:spcPct val="100000"/>
                        </a:lnSpc>
                        <a:spcBef>
                          <a:spcPts val="300"/>
                        </a:spcBef>
                        <a:spcAft>
                          <a:spcPts val="0"/>
                        </a:spcAft>
                        <a:buClr>
                          <a:srgbClr val="297FD5">
                            <a:lumMod val="75000"/>
                          </a:srgbClr>
                        </a:buClr>
                        <a:buSzTx/>
                        <a:buFontTx/>
                        <a:buNone/>
                        <a:tabLst/>
                        <a:defRPr/>
                      </a:pPr>
                      <a:r>
                        <a:rPr kumimoji="0" lang="en-GB" sz="2000" b="0" i="0" u="none" strike="noStrike" kern="1200" cap="none" spc="0" normalizeH="0" baseline="0" noProof="0" dirty="0">
                          <a:ln>
                            <a:noFill/>
                          </a:ln>
                          <a:solidFill>
                            <a:schemeClr val="accent3"/>
                          </a:solidFill>
                          <a:effectLst/>
                          <a:uLnTx/>
                          <a:uFillTx/>
                          <a:latin typeface="+mn-lt"/>
                          <a:ea typeface="+mn-ea"/>
                          <a:cs typeface="+mn-cs"/>
                        </a:rPr>
                        <a:t>Most frequent concern in the comments</a:t>
                      </a:r>
                    </a:p>
                    <a:p>
                      <a:pPr marL="658368" marR="0" lvl="1" indent="-246888" algn="l" defTabSz="914400" rtl="0" eaLnBrk="1" fontAlgn="auto" latinLnBrk="0" hangingPunct="1">
                        <a:lnSpc>
                          <a:spcPct val="100000"/>
                        </a:lnSpc>
                        <a:spcBef>
                          <a:spcPts val="300"/>
                        </a:spcBef>
                        <a:spcAft>
                          <a:spcPts val="0"/>
                        </a:spcAft>
                        <a:buClr>
                          <a:srgbClr val="629DD1">
                            <a:lumMod val="75000"/>
                          </a:srgbClr>
                        </a:buClr>
                        <a:buSzTx/>
                        <a:buFont typeface="Georgia"/>
                        <a:buChar char="▫"/>
                        <a:tabLst/>
                        <a:defRPr/>
                      </a:pPr>
                      <a:r>
                        <a:rPr kumimoji="0" lang="en-GB" sz="2000" b="1" i="0" u="none" strike="noStrike" kern="1200" cap="none" spc="0" normalizeH="0" baseline="0" noProof="0" dirty="0">
                          <a:ln>
                            <a:noFill/>
                          </a:ln>
                          <a:solidFill>
                            <a:srgbClr val="00B050"/>
                          </a:solidFill>
                          <a:effectLst/>
                          <a:uLnTx/>
                          <a:uFillTx/>
                          <a:latin typeface="+mn-lt"/>
                          <a:ea typeface="+mn-ea"/>
                          <a:cs typeface="+mn-cs"/>
                        </a:rPr>
                        <a:t>Difficulty in getting an appointment </a:t>
                      </a:r>
                      <a:r>
                        <a:rPr kumimoji="0" lang="en-GB" sz="2000" b="0" i="0" u="none" strike="noStrike" kern="1200" cap="none" spc="0" normalizeH="0" baseline="0" noProof="0" dirty="0">
                          <a:ln>
                            <a:noFill/>
                          </a:ln>
                          <a:solidFill>
                            <a:srgbClr val="7030A0"/>
                          </a:solidFill>
                          <a:effectLst/>
                          <a:uLnTx/>
                          <a:uFillTx/>
                          <a:latin typeface="+mn-lt"/>
                          <a:ea typeface="+mn-ea"/>
                          <a:cs typeface="+mn-cs"/>
                        </a:rPr>
                        <a:t>	</a:t>
                      </a:r>
                    </a:p>
                  </a:txBody>
                  <a:tcPr/>
                </a:tc>
                <a:tc>
                  <a:txBody>
                    <a:bodyPr/>
                    <a:lstStyle/>
                    <a:p>
                      <a:pPr algn="ctr"/>
                      <a:r>
                        <a:rPr lang="en-GB" sz="2000" dirty="0">
                          <a:solidFill>
                            <a:schemeClr val="accent3"/>
                          </a:solidFill>
                        </a:rPr>
                        <a:t>Ability to book appointments up to 7 days ahead is now in place</a:t>
                      </a:r>
                    </a:p>
                  </a:txBody>
                  <a:tcPr/>
                </a:tc>
                <a:extLst>
                  <a:ext uri="{0D108BD9-81ED-4DB2-BD59-A6C34878D82A}">
                    <a16:rowId xmlns:a16="http://schemas.microsoft.com/office/drawing/2014/main" val="2331610115"/>
                  </a:ext>
                </a:extLst>
              </a:tr>
              <a:tr h="4337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accent3"/>
                          </a:solidFill>
                        </a:rPr>
                        <a:t>Other ‘most frequent’ comments	</a:t>
                      </a:r>
                    </a:p>
                  </a:txBody>
                  <a:tcPr/>
                </a:tc>
                <a:tc>
                  <a:txBody>
                    <a:bodyPr/>
                    <a:lstStyle/>
                    <a:p>
                      <a:pPr algn="ctr"/>
                      <a:endParaRPr lang="en-GB" sz="2400" dirty="0"/>
                    </a:p>
                  </a:txBody>
                  <a:tcPr/>
                </a:tc>
                <a:extLst>
                  <a:ext uri="{0D108BD9-81ED-4DB2-BD59-A6C34878D82A}">
                    <a16:rowId xmlns:a16="http://schemas.microsoft.com/office/drawing/2014/main" val="2826384471"/>
                  </a:ext>
                </a:extLst>
              </a:tr>
              <a:tr h="1315730">
                <a:tc>
                  <a:txBody>
                    <a:bodyPr/>
                    <a:lstStyle/>
                    <a:p>
                      <a:pPr marL="658368" marR="0" lvl="1" indent="-246888" algn="l" defTabSz="914400" rtl="0" eaLnBrk="1" fontAlgn="auto" latinLnBrk="0" hangingPunct="1">
                        <a:lnSpc>
                          <a:spcPct val="100000"/>
                        </a:lnSpc>
                        <a:spcBef>
                          <a:spcPts val="300"/>
                        </a:spcBef>
                        <a:spcAft>
                          <a:spcPts val="0"/>
                        </a:spcAft>
                        <a:buClr>
                          <a:srgbClr val="629DD1">
                            <a:lumMod val="75000"/>
                          </a:srgbClr>
                        </a:buClr>
                        <a:buSzTx/>
                        <a:buFont typeface="Georgia"/>
                        <a:buChar char="▫"/>
                        <a:tabLst/>
                        <a:defRPr/>
                      </a:pPr>
                      <a:r>
                        <a:rPr kumimoji="0" lang="en-GB" sz="2000" b="1" i="0" u="none" strike="noStrike" kern="1200" cap="none" spc="0" normalizeH="0" baseline="0" noProof="0" dirty="0">
                          <a:ln>
                            <a:noFill/>
                          </a:ln>
                          <a:solidFill>
                            <a:srgbClr val="00B050"/>
                          </a:solidFill>
                          <a:effectLst/>
                          <a:uLnTx/>
                          <a:uFillTx/>
                          <a:latin typeface="+mn-lt"/>
                          <a:ea typeface="+mn-ea"/>
                          <a:cs typeface="+mn-cs"/>
                        </a:rPr>
                        <a:t>Specific comments overall perception of service from Surgery</a:t>
                      </a:r>
                    </a:p>
                    <a:p>
                      <a:pPr marL="923544" marR="0" lvl="2" indent="-219456" algn="l" defTabSz="914400" rtl="0" eaLnBrk="1" fontAlgn="auto" latinLnBrk="0" hangingPunct="1">
                        <a:lnSpc>
                          <a:spcPct val="100000"/>
                        </a:lnSpc>
                        <a:spcBef>
                          <a:spcPts val="300"/>
                        </a:spcBef>
                        <a:spcAft>
                          <a:spcPts val="0"/>
                        </a:spcAft>
                        <a:buClr>
                          <a:srgbClr val="4A66AC">
                            <a:lumMod val="50000"/>
                          </a:srgbClr>
                        </a:buClr>
                        <a:buSzTx/>
                        <a:buFont typeface="Wingdings 2" panose="05020102010507070707" pitchFamily="18" charset="2"/>
                        <a:buChar char=""/>
                        <a:tabLst/>
                        <a:defRPr/>
                      </a:pPr>
                      <a:r>
                        <a:rPr kumimoji="0" lang="en-GB" sz="2000" b="1" i="0" u="none" strike="noStrike" kern="1200" cap="none" spc="0" normalizeH="0" baseline="0" noProof="0" dirty="0">
                          <a:ln>
                            <a:noFill/>
                          </a:ln>
                          <a:solidFill>
                            <a:srgbClr val="242852"/>
                          </a:solidFill>
                          <a:effectLst/>
                          <a:uLnTx/>
                          <a:uFillTx/>
                          <a:latin typeface="+mn-lt"/>
                          <a:ea typeface="+mn-ea"/>
                          <a:cs typeface="+mn-cs"/>
                        </a:rPr>
                        <a:t>‘</a:t>
                      </a:r>
                      <a:r>
                        <a:rPr kumimoji="0" lang="en-GB" sz="2000" b="0" i="0" u="none" strike="noStrike" kern="1200" cap="none" spc="0" normalizeH="0" baseline="0" noProof="0" dirty="0">
                          <a:ln>
                            <a:noFill/>
                          </a:ln>
                          <a:solidFill>
                            <a:srgbClr val="242852"/>
                          </a:solidFill>
                          <a:effectLst/>
                          <a:uLnTx/>
                          <a:uFillTx/>
                          <a:latin typeface="+mn-lt"/>
                          <a:ea typeface="+mn-ea"/>
                          <a:cs typeface="+mn-cs"/>
                        </a:rPr>
                        <a:t>Amazing’, ’Excellent’, ‘Lucky to have’, ’Helpful’</a:t>
                      </a:r>
                      <a:endParaRPr kumimoji="0" lang="en-GB" sz="2000" b="1" i="0" u="none" strike="noStrike" kern="1200" cap="none" spc="0" normalizeH="0" baseline="0" noProof="0" dirty="0">
                        <a:ln>
                          <a:noFill/>
                        </a:ln>
                        <a:solidFill>
                          <a:srgbClr val="242852"/>
                        </a:solidFill>
                        <a:effectLst/>
                        <a:uLnTx/>
                        <a:uFillTx/>
                        <a:latin typeface="+mn-lt"/>
                        <a:ea typeface="+mn-ea"/>
                        <a:cs typeface="+mn-cs"/>
                      </a:endParaRPr>
                    </a:p>
                    <a:p>
                      <a:pPr marL="923544" marR="0" lvl="2" indent="-219456" algn="l" defTabSz="914400" rtl="0" eaLnBrk="1" fontAlgn="auto" latinLnBrk="0" hangingPunct="1">
                        <a:lnSpc>
                          <a:spcPct val="100000"/>
                        </a:lnSpc>
                        <a:spcBef>
                          <a:spcPts val="300"/>
                        </a:spcBef>
                        <a:spcAft>
                          <a:spcPts val="0"/>
                        </a:spcAft>
                        <a:buClr>
                          <a:srgbClr val="4A66AC">
                            <a:lumMod val="50000"/>
                          </a:srgbClr>
                        </a:buClr>
                        <a:buSzTx/>
                        <a:buFont typeface="Wingdings 2" panose="05020102010507070707" pitchFamily="18" charset="2"/>
                        <a:buChar char=""/>
                        <a:tabLst/>
                        <a:defRPr/>
                      </a:pPr>
                      <a:r>
                        <a:rPr kumimoji="0" lang="en-GB" sz="2000" b="0" i="0" u="none" strike="noStrike" kern="1200" cap="none" spc="0" normalizeH="0" baseline="0" noProof="0" dirty="0">
                          <a:ln>
                            <a:noFill/>
                          </a:ln>
                          <a:solidFill>
                            <a:srgbClr val="242852"/>
                          </a:solidFill>
                          <a:effectLst/>
                          <a:uLnTx/>
                          <a:uFillTx/>
                          <a:latin typeface="+mn-lt"/>
                          <a:ea typeface="+mn-ea"/>
                          <a:cs typeface="+mn-cs"/>
                        </a:rPr>
                        <a:t>‘Poor service’	</a:t>
                      </a:r>
                      <a:endParaRPr lang="en-GB" sz="2000" dirty="0"/>
                    </a:p>
                  </a:txBody>
                  <a:tcPr/>
                </a:tc>
                <a:tc>
                  <a:txBody>
                    <a:bodyPr/>
                    <a:lstStyle/>
                    <a:p>
                      <a:pPr algn="ctr"/>
                      <a:r>
                        <a:rPr lang="en-GB" sz="2000" dirty="0">
                          <a:solidFill>
                            <a:schemeClr val="accent3"/>
                          </a:solidFill>
                        </a:rPr>
                        <a:t>Feedback on service (‘friends and family’ test) – now sent by text after an appointment, so patient feelings about service can be regularly reviewed</a:t>
                      </a:r>
                    </a:p>
                  </a:txBody>
                  <a:tcPr/>
                </a:tc>
                <a:extLst>
                  <a:ext uri="{0D108BD9-81ED-4DB2-BD59-A6C34878D82A}">
                    <a16:rowId xmlns:a16="http://schemas.microsoft.com/office/drawing/2014/main" val="1440461955"/>
                  </a:ext>
                </a:extLst>
              </a:tr>
              <a:tr h="1279583">
                <a:tc>
                  <a:txBody>
                    <a:bodyPr/>
                    <a:lstStyle/>
                    <a:p>
                      <a:pPr marL="1046988" marR="0" lvl="2" indent="-342900" algn="l" defTabSz="914400" rtl="0" eaLnBrk="1" fontAlgn="auto" latinLnBrk="0" hangingPunct="1">
                        <a:lnSpc>
                          <a:spcPct val="100000"/>
                        </a:lnSpc>
                        <a:spcBef>
                          <a:spcPts val="300"/>
                        </a:spcBef>
                        <a:spcAft>
                          <a:spcPts val="0"/>
                        </a:spcAft>
                        <a:buClr>
                          <a:srgbClr val="4A66AC">
                            <a:lumMod val="50000"/>
                          </a:srgbClr>
                        </a:buClr>
                        <a:buSzTx/>
                        <a:buFont typeface="Arial" panose="020B0604020202020204" pitchFamily="34" charset="0"/>
                        <a:buChar char="•"/>
                        <a:tabLst/>
                        <a:defRPr/>
                      </a:pPr>
                      <a:r>
                        <a:rPr lang="en-GB" sz="2000" dirty="0"/>
                        <a:t>Perceptions of reduced care from GP- stressed/overworked/lack of empathy/concern re: diagnosis</a:t>
                      </a:r>
                    </a:p>
                    <a:p>
                      <a:pPr marL="704088" marR="0" lvl="2" indent="0" algn="l" defTabSz="914400" rtl="0" eaLnBrk="1" fontAlgn="auto" latinLnBrk="0" hangingPunct="1">
                        <a:lnSpc>
                          <a:spcPct val="100000"/>
                        </a:lnSpc>
                        <a:spcBef>
                          <a:spcPts val="300"/>
                        </a:spcBef>
                        <a:spcAft>
                          <a:spcPts val="0"/>
                        </a:spcAft>
                        <a:buClr>
                          <a:srgbClr val="4A66AC">
                            <a:lumMod val="50000"/>
                          </a:srgbClr>
                        </a:buClr>
                        <a:buSzTx/>
                        <a:buFontTx/>
                        <a:buNone/>
                        <a:tabLst/>
                        <a:defRPr/>
                      </a:pPr>
                      <a:endParaRPr lang="en-GB" sz="2000" dirty="0"/>
                    </a:p>
                  </a:txBody>
                  <a:tcPr/>
                </a:tc>
                <a:tc>
                  <a:txBody>
                    <a:bodyPr/>
                    <a:lstStyle/>
                    <a:p>
                      <a:pPr algn="ctr"/>
                      <a:r>
                        <a:rPr lang="en-GB" sz="2000" dirty="0">
                          <a:solidFill>
                            <a:schemeClr val="accent3"/>
                          </a:solidFill>
                        </a:rPr>
                        <a:t>GP’s always want to give patient appropriate time.  As one of the senior partners was off sick for some time, the surgery had to rely on more locums than it would have liked. Recruiting GP’s has been a national challenge, which is now resolved for VSG.</a:t>
                      </a:r>
                    </a:p>
                  </a:txBody>
                  <a:tcPr/>
                </a:tc>
                <a:extLst>
                  <a:ext uri="{0D108BD9-81ED-4DB2-BD59-A6C34878D82A}">
                    <a16:rowId xmlns:a16="http://schemas.microsoft.com/office/drawing/2014/main" val="43110180"/>
                  </a:ext>
                </a:extLst>
              </a:tr>
            </a:tbl>
          </a:graphicData>
        </a:graphic>
      </p:graphicFrame>
      <p:sp>
        <p:nvSpPr>
          <p:cNvPr id="7" name="TextBox 6">
            <a:extLst>
              <a:ext uri="{FF2B5EF4-FFF2-40B4-BE49-F238E27FC236}">
                <a16:creationId xmlns:a16="http://schemas.microsoft.com/office/drawing/2014/main" id="{79BA5C02-E820-765B-5BF8-FE7FF5944B95}"/>
              </a:ext>
            </a:extLst>
          </p:cNvPr>
          <p:cNvSpPr txBox="1"/>
          <p:nvPr/>
        </p:nvSpPr>
        <p:spPr>
          <a:xfrm>
            <a:off x="69850" y="938520"/>
            <a:ext cx="12039600" cy="1746632"/>
          </a:xfrm>
          <a:prstGeom prst="rect">
            <a:avLst/>
          </a:prstGeom>
          <a:noFill/>
        </p:spPr>
        <p:txBody>
          <a:bodyPr wrap="square">
            <a:spAutoFit/>
          </a:bodyPr>
          <a:lstStyle/>
          <a:p>
            <a:pPr marL="109728" marR="0" lvl="0" indent="0" algn="l" defTabSz="914400" rtl="0" eaLnBrk="1" fontAlgn="auto" latinLnBrk="0" hangingPunct="1">
              <a:lnSpc>
                <a:spcPct val="100000"/>
              </a:lnSpc>
              <a:spcBef>
                <a:spcPts val="300"/>
              </a:spcBef>
              <a:spcAft>
                <a:spcPts val="0"/>
              </a:spcAft>
              <a:buClr>
                <a:srgbClr val="297FD5">
                  <a:lumMod val="75000"/>
                </a:srgbClr>
              </a:buClr>
              <a:buSzTx/>
              <a:buFont typeface="Georgia"/>
              <a:buNone/>
              <a:tabLst/>
              <a:defRPr/>
            </a:pPr>
            <a:r>
              <a:rPr kumimoji="0" lang="en-GB" sz="2400" b="0" i="0" u="none" strike="noStrike" kern="1200" cap="none" spc="0" normalizeH="0" baseline="0" noProof="0" dirty="0">
                <a:ln>
                  <a:noFill/>
                </a:ln>
                <a:solidFill>
                  <a:srgbClr val="242852"/>
                </a:solidFill>
                <a:effectLst/>
                <a:uLnTx/>
                <a:uFillTx/>
                <a:latin typeface="Calibri" panose="020F0502020204030204"/>
                <a:ea typeface="+mn-ea"/>
                <a:cs typeface="+mn-cs"/>
              </a:rPr>
              <a:t>Respondents had an opportunity at the end of the survey to add a comment.  </a:t>
            </a:r>
          </a:p>
          <a:p>
            <a:pPr marL="109728" marR="0" lvl="0" indent="0" algn="l" defTabSz="914400" rtl="0" eaLnBrk="1" fontAlgn="auto" latinLnBrk="0" hangingPunct="1">
              <a:lnSpc>
                <a:spcPct val="100000"/>
              </a:lnSpc>
              <a:spcBef>
                <a:spcPts val="300"/>
              </a:spcBef>
              <a:spcAft>
                <a:spcPts val="0"/>
              </a:spcAft>
              <a:buClr>
                <a:srgbClr val="297FD5">
                  <a:lumMod val="75000"/>
                </a:srgbClr>
              </a:buClr>
              <a:buSzTx/>
              <a:buFont typeface="Georgia"/>
              <a:buNone/>
              <a:tabLst/>
              <a:defRPr/>
            </a:pPr>
            <a:r>
              <a:rPr kumimoji="0" lang="en-GB" sz="2400" b="0" i="0" u="none" strike="noStrike" kern="1200" cap="none" spc="0" normalizeH="0" baseline="0" noProof="0" dirty="0">
                <a:ln>
                  <a:noFill/>
                </a:ln>
                <a:solidFill>
                  <a:srgbClr val="242852"/>
                </a:solidFill>
                <a:effectLst/>
                <a:uLnTx/>
                <a:uFillTx/>
                <a:latin typeface="Calibri" panose="020F0502020204030204"/>
                <a:ea typeface="+mn-ea"/>
                <a:cs typeface="+mn-cs"/>
              </a:rPr>
              <a:t>These comments were all reviewed, feedback is provided to the more ‘frequent’ ones</a:t>
            </a:r>
          </a:p>
          <a:p>
            <a:pPr marL="109728" marR="0" lvl="0" indent="0" algn="l" defTabSz="914400" rtl="0" eaLnBrk="1" fontAlgn="auto" latinLnBrk="0" hangingPunct="1">
              <a:lnSpc>
                <a:spcPct val="100000"/>
              </a:lnSpc>
              <a:spcBef>
                <a:spcPts val="300"/>
              </a:spcBef>
              <a:spcAft>
                <a:spcPts val="0"/>
              </a:spcAft>
              <a:buClr>
                <a:srgbClr val="297FD5">
                  <a:lumMod val="75000"/>
                </a:srgbClr>
              </a:buClr>
              <a:buSzTx/>
              <a:buFont typeface="Georgia"/>
              <a:buNone/>
              <a:tabLst/>
              <a:defRPr/>
            </a:pPr>
            <a:endParaRPr lang="en-GB" sz="2400" dirty="0">
              <a:solidFill>
                <a:srgbClr val="242852"/>
              </a:solidFill>
              <a:latin typeface="Calibri" panose="020F0502020204030204"/>
            </a:endParaRPr>
          </a:p>
          <a:p>
            <a:pPr marL="109728" marR="0" lvl="0" indent="0" algn="l" defTabSz="914400" rtl="0" eaLnBrk="1" fontAlgn="auto" latinLnBrk="0" hangingPunct="1">
              <a:lnSpc>
                <a:spcPct val="100000"/>
              </a:lnSpc>
              <a:spcBef>
                <a:spcPts val="300"/>
              </a:spcBef>
              <a:spcAft>
                <a:spcPts val="0"/>
              </a:spcAft>
              <a:buClr>
                <a:srgbClr val="297FD5">
                  <a:lumMod val="75000"/>
                </a:srgbClr>
              </a:buClr>
              <a:buSzTx/>
              <a:buFont typeface="Georgia"/>
              <a:buNone/>
              <a:tabLst/>
              <a:defRPr/>
            </a:pPr>
            <a:endParaRPr kumimoji="0" lang="en-GB" sz="2800" b="0" i="0" u="none" strike="noStrike" kern="1200" cap="none" spc="0" normalizeH="0" baseline="0" noProof="0" dirty="0">
              <a:ln>
                <a:noFill/>
              </a:ln>
              <a:solidFill>
                <a:srgbClr val="242852"/>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386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EFACC-C8D4-F468-7E78-791B765648A6}"/>
              </a:ext>
            </a:extLst>
          </p:cNvPr>
          <p:cNvSpPr>
            <a:spLocks noGrp="1"/>
          </p:cNvSpPr>
          <p:nvPr>
            <p:ph type="title"/>
          </p:nvPr>
        </p:nvSpPr>
        <p:spPr>
          <a:xfrm>
            <a:off x="222250" y="539750"/>
            <a:ext cx="10972800" cy="1066800"/>
          </a:xfrm>
        </p:spPr>
        <p:txBody>
          <a:bodyPr/>
          <a:lstStyle/>
          <a:p>
            <a:r>
              <a:rPr lang="en-GB" dirty="0">
                <a:solidFill>
                  <a:srgbClr val="002060"/>
                </a:solidFill>
              </a:rPr>
              <a:t>Response from our GP’s</a:t>
            </a:r>
          </a:p>
        </p:txBody>
      </p:sp>
      <p:sp>
        <p:nvSpPr>
          <p:cNvPr id="3" name="Content Placeholder 2">
            <a:extLst>
              <a:ext uri="{FF2B5EF4-FFF2-40B4-BE49-F238E27FC236}">
                <a16:creationId xmlns:a16="http://schemas.microsoft.com/office/drawing/2014/main" id="{D05E190B-B876-3038-B235-6590120569E5}"/>
              </a:ext>
            </a:extLst>
          </p:cNvPr>
          <p:cNvSpPr>
            <a:spLocks noGrp="1"/>
          </p:cNvSpPr>
          <p:nvPr>
            <p:ph idx="1"/>
          </p:nvPr>
        </p:nvSpPr>
        <p:spPr>
          <a:xfrm>
            <a:off x="133350" y="1606549"/>
            <a:ext cx="11836400" cy="5251451"/>
          </a:xfrm>
        </p:spPr>
        <p:txBody>
          <a:bodyPr>
            <a:normAutofit lnSpcReduction="10000"/>
          </a:bodyPr>
          <a:lstStyle/>
          <a:p>
            <a:pPr marL="109728" indent="0">
              <a:buNone/>
            </a:pPr>
            <a:r>
              <a:rPr lang="en-GB" sz="2400" b="0" i="0" dirty="0">
                <a:solidFill>
                  <a:srgbClr val="44546A"/>
                </a:solidFill>
                <a:effectLst/>
                <a:latin typeface="Calibri" panose="020F0502020204030204" pitchFamily="34" charset="0"/>
              </a:rPr>
              <a:t>We all share your frustrations about lack of time, and it is disappointing that there is a perception that the Practice is offering a reduced level of care from us, the GPs.  </a:t>
            </a:r>
          </a:p>
          <a:p>
            <a:pPr marL="109728" indent="0">
              <a:buNone/>
            </a:pPr>
            <a:endParaRPr lang="en-GB" sz="2400" b="0" i="0" dirty="0">
              <a:solidFill>
                <a:srgbClr val="44546A"/>
              </a:solidFill>
              <a:effectLst/>
              <a:latin typeface="Calibri" panose="020F0502020204030204" pitchFamily="34" charset="0"/>
            </a:endParaRPr>
          </a:p>
          <a:p>
            <a:pPr marL="109728" indent="0">
              <a:buNone/>
            </a:pPr>
            <a:r>
              <a:rPr lang="en-GB" sz="2400" b="0" i="0" dirty="0">
                <a:solidFill>
                  <a:srgbClr val="44546A"/>
                </a:solidFill>
                <a:effectLst/>
                <a:latin typeface="Calibri" panose="020F0502020204030204" pitchFamily="34" charset="0"/>
              </a:rPr>
              <a:t>Yes, we are overworked and underfunded, but we are seeing more patients now than we did three years ago, prior to Covid.  Delays in referrals to secondary care increase the number of appointments required for the same condition that is awaiting hospital intervention.  We became GPs because we want to help people improve their health and wellbeing. If we seem stressed, we are. If it appears we are not interested, then we apologise for that. </a:t>
            </a:r>
          </a:p>
          <a:p>
            <a:pPr marL="109728" indent="0">
              <a:buNone/>
            </a:pPr>
            <a:r>
              <a:rPr lang="en-GB" sz="2400" b="0" i="0" dirty="0">
                <a:solidFill>
                  <a:srgbClr val="44546A"/>
                </a:solidFill>
                <a:effectLst/>
                <a:latin typeface="Calibri" panose="020F0502020204030204" pitchFamily="34" charset="0"/>
              </a:rPr>
              <a:t>We always have been and always will have the aim to provide the best general medical help that we can within the time funded by the NHS.  </a:t>
            </a:r>
          </a:p>
          <a:p>
            <a:pPr marL="109728" indent="0">
              <a:buNone/>
            </a:pPr>
            <a:endParaRPr lang="en-GB" sz="2400" dirty="0">
              <a:solidFill>
                <a:srgbClr val="44546A"/>
              </a:solidFill>
              <a:latin typeface="Calibri" panose="020F0502020204030204" pitchFamily="34" charset="0"/>
            </a:endParaRPr>
          </a:p>
          <a:p>
            <a:pPr marL="109728" indent="0">
              <a:buNone/>
            </a:pPr>
            <a:r>
              <a:rPr lang="en-GB" sz="2400" b="0" i="0" dirty="0">
                <a:solidFill>
                  <a:srgbClr val="44546A"/>
                </a:solidFill>
                <a:effectLst/>
                <a:latin typeface="Calibri" panose="020F0502020204030204" pitchFamily="34" charset="0"/>
              </a:rPr>
              <a:t>The </a:t>
            </a:r>
            <a:r>
              <a:rPr lang="en-GB" sz="2400" b="1" i="0" dirty="0">
                <a:solidFill>
                  <a:srgbClr val="44546A"/>
                </a:solidFill>
                <a:effectLst/>
                <a:latin typeface="Calibri" panose="020F0502020204030204" pitchFamily="34" charset="0"/>
              </a:rPr>
              <a:t>single biggest help to us </a:t>
            </a:r>
            <a:r>
              <a:rPr lang="en-GB" sz="2400" b="0" i="0" dirty="0">
                <a:solidFill>
                  <a:srgbClr val="44546A"/>
                </a:solidFill>
                <a:effectLst/>
                <a:latin typeface="Calibri" panose="020F0502020204030204" pitchFamily="34" charset="0"/>
              </a:rPr>
              <a:t>would be: </a:t>
            </a:r>
            <a:r>
              <a:rPr lang="en-GB" sz="2400" b="1" i="0" dirty="0">
                <a:solidFill>
                  <a:srgbClr val="44546A"/>
                </a:solidFill>
                <a:effectLst/>
                <a:latin typeface="Calibri" panose="020F0502020204030204" pitchFamily="34" charset="0"/>
              </a:rPr>
              <a:t>One problem at one appointment.  </a:t>
            </a:r>
            <a:r>
              <a:rPr lang="en-GB" sz="2400" b="0" i="0" dirty="0">
                <a:solidFill>
                  <a:srgbClr val="44546A"/>
                </a:solidFill>
                <a:effectLst/>
                <a:latin typeface="Calibri" panose="020F0502020204030204" pitchFamily="34" charset="0"/>
              </a:rPr>
              <a:t>This will assist us in not running late and is much fairer on other patients. We always have and always will give the appropriate amount of time that is clinically required to each patient.</a:t>
            </a:r>
            <a:endParaRPr lang="en-GB" sz="2400" b="0" i="0" dirty="0">
              <a:solidFill>
                <a:srgbClr val="1F5FA0"/>
              </a:solidFill>
              <a:effectLst/>
              <a:latin typeface="Calibri" panose="020F0502020204030204" pitchFamily="34" charset="0"/>
            </a:endParaRPr>
          </a:p>
          <a:p>
            <a:endParaRPr lang="en-GB" dirty="0"/>
          </a:p>
        </p:txBody>
      </p:sp>
      <p:pic>
        <p:nvPicPr>
          <p:cNvPr id="4" name="Picture 3">
            <a:extLst>
              <a:ext uri="{FF2B5EF4-FFF2-40B4-BE49-F238E27FC236}">
                <a16:creationId xmlns:a16="http://schemas.microsoft.com/office/drawing/2014/main" id="{45843782-F3BA-8AE7-3240-E799302EE6F8}"/>
              </a:ext>
            </a:extLst>
          </p:cNvPr>
          <p:cNvPicPr>
            <a:picLocks noChangeAspect="1"/>
          </p:cNvPicPr>
          <p:nvPr/>
        </p:nvPicPr>
        <p:blipFill>
          <a:blip r:embed="rId2"/>
          <a:stretch>
            <a:fillRect/>
          </a:stretch>
        </p:blipFill>
        <p:spPr>
          <a:xfrm>
            <a:off x="10033000" y="455610"/>
            <a:ext cx="1830387" cy="1150938"/>
          </a:xfrm>
          <a:prstGeom prst="rect">
            <a:avLst/>
          </a:prstGeom>
        </p:spPr>
      </p:pic>
    </p:spTree>
    <p:extLst>
      <p:ext uri="{BB962C8B-B14F-4D97-AF65-F5344CB8AC3E}">
        <p14:creationId xmlns:p14="http://schemas.microsoft.com/office/powerpoint/2010/main" val="1440399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9D96F-4F34-B281-3E04-2C8128C3103D}"/>
              </a:ext>
            </a:extLst>
          </p:cNvPr>
          <p:cNvSpPr>
            <a:spLocks noGrp="1"/>
          </p:cNvSpPr>
          <p:nvPr>
            <p:ph type="title"/>
          </p:nvPr>
        </p:nvSpPr>
        <p:spPr>
          <a:xfrm>
            <a:off x="114300" y="520701"/>
            <a:ext cx="10972800" cy="1066800"/>
          </a:xfrm>
        </p:spPr>
        <p:txBody>
          <a:bodyPr/>
          <a:lstStyle/>
          <a:p>
            <a:r>
              <a:rPr lang="en-GB" dirty="0"/>
              <a:t>Additional Comments around Appointments</a:t>
            </a:r>
          </a:p>
        </p:txBody>
      </p:sp>
      <p:graphicFrame>
        <p:nvGraphicFramePr>
          <p:cNvPr id="4" name="Table 4">
            <a:extLst>
              <a:ext uri="{FF2B5EF4-FFF2-40B4-BE49-F238E27FC236}">
                <a16:creationId xmlns:a16="http://schemas.microsoft.com/office/drawing/2014/main" id="{5B75AD94-CA08-74BB-85B5-93076D0046F8}"/>
              </a:ext>
            </a:extLst>
          </p:cNvPr>
          <p:cNvGraphicFramePr>
            <a:graphicFrameLocks noGrp="1"/>
          </p:cNvGraphicFramePr>
          <p:nvPr>
            <p:ph idx="1"/>
            <p:extLst>
              <p:ext uri="{D42A27DB-BD31-4B8C-83A1-F6EECF244321}">
                <p14:modId xmlns:p14="http://schemas.microsoft.com/office/powerpoint/2010/main" val="3145862822"/>
              </p:ext>
            </p:extLst>
          </p:nvPr>
        </p:nvGraphicFramePr>
        <p:xfrm>
          <a:off x="269875" y="2024063"/>
          <a:ext cx="11652250" cy="4389120"/>
        </p:xfrm>
        <a:graphic>
          <a:graphicData uri="http://schemas.openxmlformats.org/drawingml/2006/table">
            <a:tbl>
              <a:tblPr firstRow="1" bandRow="1">
                <a:tableStyleId>{3B4B98B0-60AC-42C2-AFA5-B58CD77FA1E5}</a:tableStyleId>
              </a:tblPr>
              <a:tblGrid>
                <a:gridCol w="3640932">
                  <a:extLst>
                    <a:ext uri="{9D8B030D-6E8A-4147-A177-3AD203B41FA5}">
                      <a16:colId xmlns:a16="http://schemas.microsoft.com/office/drawing/2014/main" val="4227817283"/>
                    </a:ext>
                  </a:extLst>
                </a:gridCol>
                <a:gridCol w="8011318">
                  <a:extLst>
                    <a:ext uri="{9D8B030D-6E8A-4147-A177-3AD203B41FA5}">
                      <a16:colId xmlns:a16="http://schemas.microsoft.com/office/drawing/2014/main" val="3701042909"/>
                    </a:ext>
                  </a:extLst>
                </a:gridCol>
              </a:tblGrid>
              <a:tr h="127001">
                <a:tc>
                  <a:txBody>
                    <a:bodyPr/>
                    <a:lstStyle/>
                    <a:p>
                      <a:pPr algn="ctr"/>
                      <a:r>
                        <a:rPr lang="en-GB" sz="2400" dirty="0"/>
                        <a:t>Issue</a:t>
                      </a:r>
                    </a:p>
                  </a:txBody>
                  <a:tcPr/>
                </a:tc>
                <a:tc>
                  <a:txBody>
                    <a:bodyPr/>
                    <a:lstStyle/>
                    <a:p>
                      <a:pPr algn="ctr"/>
                      <a:r>
                        <a:rPr lang="en-GB" sz="2400" dirty="0"/>
                        <a:t>Feedback</a:t>
                      </a:r>
                    </a:p>
                  </a:txBody>
                  <a:tcPr/>
                </a:tc>
                <a:extLst>
                  <a:ext uri="{0D108BD9-81ED-4DB2-BD59-A6C34878D82A}">
                    <a16:rowId xmlns:a16="http://schemas.microsoft.com/office/drawing/2014/main" val="2896691155"/>
                  </a:ext>
                </a:extLst>
              </a:tr>
              <a:tr h="370840">
                <a:tc>
                  <a:txBody>
                    <a:bodyPr/>
                    <a:lstStyle/>
                    <a:p>
                      <a:r>
                        <a:rPr lang="en-GB" sz="2000" dirty="0"/>
                        <a:t>Difficulty Booking GP appointment on line &lt;2 weeks</a:t>
                      </a:r>
                    </a:p>
                  </a:txBody>
                  <a:tcPr/>
                </a:tc>
                <a:tc>
                  <a:txBody>
                    <a:bodyPr/>
                    <a:lstStyle/>
                    <a:p>
                      <a:pPr algn="ctr"/>
                      <a:r>
                        <a:rPr lang="en-GB" sz="2000" dirty="0">
                          <a:solidFill>
                            <a:schemeClr val="accent3"/>
                          </a:solidFill>
                        </a:rPr>
                        <a:t>This can vary. The surgery only has the same number of ‘slots’ for appointments split between on-line and telephone/in person.  Being able to ‘book ahead’ by phone up to 7 days in advance may improve on-line availability</a:t>
                      </a:r>
                    </a:p>
                  </a:txBody>
                  <a:tcPr/>
                </a:tc>
                <a:extLst>
                  <a:ext uri="{0D108BD9-81ED-4DB2-BD59-A6C34878D82A}">
                    <a16:rowId xmlns:a16="http://schemas.microsoft.com/office/drawing/2014/main" val="2331610115"/>
                  </a:ext>
                </a:extLst>
              </a:tr>
              <a:tr h="370840">
                <a:tc>
                  <a:txBody>
                    <a:bodyPr/>
                    <a:lstStyle/>
                    <a:p>
                      <a:r>
                        <a:rPr lang="en-GB" sz="2000" dirty="0"/>
                        <a:t>Telephone appointments with Dr - Late/need more time/2 hours window not good for workers</a:t>
                      </a:r>
                    </a:p>
                  </a:txBody>
                  <a:tcPr/>
                </a:tc>
                <a:tc>
                  <a:txBody>
                    <a:bodyPr/>
                    <a:lstStyle/>
                    <a:p>
                      <a:pPr algn="ctr"/>
                      <a:r>
                        <a:rPr lang="en-GB" sz="2000" dirty="0">
                          <a:solidFill>
                            <a:schemeClr val="accent3"/>
                          </a:solidFill>
                        </a:rPr>
                        <a:t>In order to provide some flexibility, although you may be given a specific time for your appointment the doctor/nurse could call within 1 hour either side of this.  Data suggests in most cases this will be within an hour, but the GP cannot predict what the previous patient will attend with.  For workers, evening/Saturday appts. are also available </a:t>
                      </a:r>
                    </a:p>
                  </a:txBody>
                  <a:tcPr/>
                </a:tc>
                <a:extLst>
                  <a:ext uri="{0D108BD9-81ED-4DB2-BD59-A6C34878D82A}">
                    <a16:rowId xmlns:a16="http://schemas.microsoft.com/office/drawing/2014/main" val="1440461955"/>
                  </a:ext>
                </a:extLst>
              </a:tr>
              <a:tr h="365442">
                <a:tc>
                  <a:txBody>
                    <a:bodyPr/>
                    <a:lstStyle/>
                    <a:p>
                      <a:r>
                        <a:rPr lang="en-GB" sz="2000" dirty="0"/>
                        <a:t>On-line bookings cancelled by Surgery</a:t>
                      </a:r>
                    </a:p>
                  </a:txBody>
                  <a:tcPr/>
                </a:tc>
                <a:tc>
                  <a:txBody>
                    <a:bodyPr/>
                    <a:lstStyle/>
                    <a:p>
                      <a:pPr algn="ctr"/>
                      <a:r>
                        <a:rPr lang="en-GB" sz="2000" dirty="0">
                          <a:solidFill>
                            <a:schemeClr val="accent3"/>
                          </a:solidFill>
                        </a:rPr>
                        <a:t>This only happens if you have booked something ‘inappropriate’ on line </a:t>
                      </a:r>
                    </a:p>
                    <a:p>
                      <a:pPr algn="ctr"/>
                      <a:r>
                        <a:rPr lang="en-GB" sz="2000" dirty="0">
                          <a:solidFill>
                            <a:schemeClr val="accent3"/>
                          </a:solidFill>
                        </a:rPr>
                        <a:t>e.g. blood, test, smear, annual review, physio.  The surgery will always text you if they cancel an appointment</a:t>
                      </a:r>
                    </a:p>
                  </a:txBody>
                  <a:tcPr/>
                </a:tc>
                <a:extLst>
                  <a:ext uri="{0D108BD9-81ED-4DB2-BD59-A6C34878D82A}">
                    <a16:rowId xmlns:a16="http://schemas.microsoft.com/office/drawing/2014/main" val="4183138089"/>
                  </a:ext>
                </a:extLst>
              </a:tr>
            </a:tbl>
          </a:graphicData>
        </a:graphic>
      </p:graphicFrame>
      <p:pic>
        <p:nvPicPr>
          <p:cNvPr id="5" name="Picture 4">
            <a:extLst>
              <a:ext uri="{FF2B5EF4-FFF2-40B4-BE49-F238E27FC236}">
                <a16:creationId xmlns:a16="http://schemas.microsoft.com/office/drawing/2014/main" id="{D36A4535-EB06-D570-2F44-35FFD2D6E145}"/>
              </a:ext>
            </a:extLst>
          </p:cNvPr>
          <p:cNvPicPr>
            <a:picLocks noChangeAspect="1"/>
          </p:cNvPicPr>
          <p:nvPr/>
        </p:nvPicPr>
        <p:blipFill>
          <a:blip r:embed="rId2"/>
          <a:stretch>
            <a:fillRect/>
          </a:stretch>
        </p:blipFill>
        <p:spPr>
          <a:xfrm>
            <a:off x="9371012" y="652463"/>
            <a:ext cx="2619375" cy="1239838"/>
          </a:xfrm>
          <a:prstGeom prst="rect">
            <a:avLst/>
          </a:prstGeom>
        </p:spPr>
      </p:pic>
    </p:spTree>
    <p:extLst>
      <p:ext uri="{BB962C8B-B14F-4D97-AF65-F5344CB8AC3E}">
        <p14:creationId xmlns:p14="http://schemas.microsoft.com/office/powerpoint/2010/main" val="2998048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AAD74-53FB-CA07-D925-14E1E97141F9}"/>
              </a:ext>
            </a:extLst>
          </p:cNvPr>
          <p:cNvSpPr>
            <a:spLocks noGrp="1"/>
          </p:cNvSpPr>
          <p:nvPr>
            <p:ph type="title"/>
          </p:nvPr>
        </p:nvSpPr>
        <p:spPr>
          <a:xfrm>
            <a:off x="101600" y="363474"/>
            <a:ext cx="10972800" cy="1066800"/>
          </a:xfrm>
        </p:spPr>
        <p:txBody>
          <a:bodyPr/>
          <a:lstStyle/>
          <a:p>
            <a:r>
              <a:rPr lang="en-GB" dirty="0"/>
              <a:t>Comments around Service/Care (1)</a:t>
            </a:r>
          </a:p>
        </p:txBody>
      </p:sp>
      <p:graphicFrame>
        <p:nvGraphicFramePr>
          <p:cNvPr id="5" name="Table 5">
            <a:extLst>
              <a:ext uri="{FF2B5EF4-FFF2-40B4-BE49-F238E27FC236}">
                <a16:creationId xmlns:a16="http://schemas.microsoft.com/office/drawing/2014/main" id="{7793FA41-9AF7-A5B9-A2B1-227C6419DF4E}"/>
              </a:ext>
            </a:extLst>
          </p:cNvPr>
          <p:cNvGraphicFramePr>
            <a:graphicFrameLocks noGrp="1"/>
          </p:cNvGraphicFramePr>
          <p:nvPr>
            <p:ph idx="1"/>
            <p:extLst>
              <p:ext uri="{D42A27DB-BD31-4B8C-83A1-F6EECF244321}">
                <p14:modId xmlns:p14="http://schemas.microsoft.com/office/powerpoint/2010/main" val="2548294032"/>
              </p:ext>
            </p:extLst>
          </p:nvPr>
        </p:nvGraphicFramePr>
        <p:xfrm>
          <a:off x="310108" y="1484884"/>
          <a:ext cx="11772900" cy="5094033"/>
        </p:xfrm>
        <a:graphic>
          <a:graphicData uri="http://schemas.openxmlformats.org/drawingml/2006/table">
            <a:tbl>
              <a:tblPr firstRow="1" bandRow="1">
                <a:tableStyleId>{3B4B98B0-60AC-42C2-AFA5-B58CD77FA1E5}</a:tableStyleId>
              </a:tblPr>
              <a:tblGrid>
                <a:gridCol w="3460750">
                  <a:extLst>
                    <a:ext uri="{9D8B030D-6E8A-4147-A177-3AD203B41FA5}">
                      <a16:colId xmlns:a16="http://schemas.microsoft.com/office/drawing/2014/main" val="3173180692"/>
                    </a:ext>
                  </a:extLst>
                </a:gridCol>
                <a:gridCol w="8312150">
                  <a:extLst>
                    <a:ext uri="{9D8B030D-6E8A-4147-A177-3AD203B41FA5}">
                      <a16:colId xmlns:a16="http://schemas.microsoft.com/office/drawing/2014/main" val="1326808474"/>
                    </a:ext>
                  </a:extLst>
                </a:gridCol>
              </a:tblGrid>
              <a:tr h="600458">
                <a:tc>
                  <a:txBody>
                    <a:bodyPr/>
                    <a:lstStyle/>
                    <a:p>
                      <a:pPr algn="ctr"/>
                      <a:r>
                        <a:rPr lang="en-GB" sz="2400" dirty="0"/>
                        <a:t>Issue</a:t>
                      </a:r>
                    </a:p>
                  </a:txBody>
                  <a:tcPr/>
                </a:tc>
                <a:tc>
                  <a:txBody>
                    <a:bodyPr/>
                    <a:lstStyle/>
                    <a:p>
                      <a:pPr algn="ctr"/>
                      <a:r>
                        <a:rPr lang="en-GB" sz="2400" dirty="0"/>
                        <a:t>Feedback</a:t>
                      </a:r>
                    </a:p>
                  </a:txBody>
                  <a:tcPr/>
                </a:tc>
                <a:extLst>
                  <a:ext uri="{0D108BD9-81ED-4DB2-BD59-A6C34878D82A}">
                    <a16:rowId xmlns:a16="http://schemas.microsoft.com/office/drawing/2014/main" val="1689171379"/>
                  </a:ext>
                </a:extLst>
              </a:tr>
              <a:tr h="1561192">
                <a:tc>
                  <a:txBody>
                    <a:bodyPr/>
                    <a:lstStyle/>
                    <a:p>
                      <a:r>
                        <a:rPr lang="en-GB" sz="2000" dirty="0"/>
                        <a:t>Be more pro-active – </a:t>
                      </a:r>
                    </a:p>
                    <a:p>
                      <a:pPr marL="342900" indent="-342900">
                        <a:buFont typeface="Arial" panose="020B0604020202020204" pitchFamily="34" charset="0"/>
                        <a:buChar char="•"/>
                      </a:pPr>
                      <a:r>
                        <a:rPr lang="en-GB" sz="2000" dirty="0"/>
                        <a:t>Contact with test/BP results</a:t>
                      </a:r>
                    </a:p>
                  </a:txBody>
                  <a:tcPr/>
                </a:tc>
                <a:tc>
                  <a:txBody>
                    <a:bodyPr/>
                    <a:lstStyle/>
                    <a:p>
                      <a:pPr algn="ctr"/>
                      <a:r>
                        <a:rPr lang="en-GB" sz="2000" dirty="0">
                          <a:solidFill>
                            <a:schemeClr val="accent3"/>
                          </a:solidFill>
                        </a:rPr>
                        <a:t>Surgery receives over 400 individual test results every day as well as around 12-15 radiology results.  To help we have enabled technology so you can see your results on Patient Access/NHS app.  The surgery will definitely contact you if your results need to be discussed with you.  No news is good news!</a:t>
                      </a:r>
                    </a:p>
                  </a:txBody>
                  <a:tcPr/>
                </a:tc>
                <a:extLst>
                  <a:ext uri="{0D108BD9-81ED-4DB2-BD59-A6C34878D82A}">
                    <a16:rowId xmlns:a16="http://schemas.microsoft.com/office/drawing/2014/main" val="2135583408"/>
                  </a:ext>
                </a:extLst>
              </a:tr>
              <a:tr h="657026">
                <a:tc>
                  <a:txBody>
                    <a:bodyPr/>
                    <a:lstStyle/>
                    <a:p>
                      <a:pPr marL="342900" indent="-342900">
                        <a:buFont typeface="Arial" panose="020B0604020202020204" pitchFamily="34" charset="0"/>
                        <a:buChar char="•"/>
                      </a:pPr>
                      <a:r>
                        <a:rPr lang="en-GB" sz="2000" dirty="0"/>
                        <a:t>Contact after bereavement</a:t>
                      </a:r>
                    </a:p>
                  </a:txBody>
                  <a:tcPr/>
                </a:tc>
                <a:tc>
                  <a:txBody>
                    <a:bodyPr/>
                    <a:lstStyle/>
                    <a:p>
                      <a:pPr algn="ctr"/>
                      <a:r>
                        <a:rPr lang="en-GB" sz="2000" dirty="0">
                          <a:solidFill>
                            <a:schemeClr val="accent3"/>
                          </a:solidFill>
                        </a:rPr>
                        <a:t>In future a GP will contact an immediate family member after an unexpected bereavement</a:t>
                      </a:r>
                    </a:p>
                  </a:txBody>
                  <a:tcPr/>
                </a:tc>
                <a:extLst>
                  <a:ext uri="{0D108BD9-81ED-4DB2-BD59-A6C34878D82A}">
                    <a16:rowId xmlns:a16="http://schemas.microsoft.com/office/drawing/2014/main" val="1482148102"/>
                  </a:ext>
                </a:extLst>
              </a:tr>
              <a:tr h="1228353">
                <a:tc>
                  <a:txBody>
                    <a:bodyPr/>
                    <a:lstStyle/>
                    <a:p>
                      <a:r>
                        <a:rPr lang="en-GB" sz="2000" dirty="0"/>
                        <a:t>Concern about GP turnover/ability to retain GP’s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kern="1200" dirty="0">
                          <a:solidFill>
                            <a:schemeClr val="accent3"/>
                          </a:solidFill>
                          <a:effectLst/>
                          <a:latin typeface="+mn-lt"/>
                          <a:ea typeface="+mn-ea"/>
                          <a:cs typeface="+mn-cs"/>
                        </a:rPr>
                        <a:t>On average 71%, of GP sessions have a total of 61 years service with the VSG. 29% have had some degree of 'turnover' including two GPs that felt unable to support the Practice whilst senior partner was off with a serious illness; these 2 GP’s have now been replaced.</a:t>
                      </a:r>
                    </a:p>
                  </a:txBody>
                  <a:tcPr/>
                </a:tc>
                <a:extLst>
                  <a:ext uri="{0D108BD9-81ED-4DB2-BD59-A6C34878D82A}">
                    <a16:rowId xmlns:a16="http://schemas.microsoft.com/office/drawing/2014/main" val="3186101997"/>
                  </a:ext>
                </a:extLst>
              </a:tr>
              <a:tr h="920703">
                <a:tc>
                  <a:txBody>
                    <a:bodyPr/>
                    <a:lstStyle/>
                    <a:p>
                      <a:r>
                        <a:rPr lang="en-GB" sz="2000" dirty="0"/>
                        <a:t>Services have improved recently</a:t>
                      </a:r>
                    </a:p>
                  </a:txBody>
                  <a:tcPr/>
                </a:tc>
                <a:tc>
                  <a:txBody>
                    <a:bodyPr/>
                    <a:lstStyle/>
                    <a:p>
                      <a:pPr algn="ctr"/>
                      <a:r>
                        <a:rPr lang="en-GB" sz="2000" dirty="0">
                          <a:solidFill>
                            <a:schemeClr val="accent3"/>
                          </a:solidFill>
                          <a:latin typeface="+mn-lt"/>
                        </a:rPr>
                        <a:t>Thank you for the positive feedback!</a:t>
                      </a:r>
                    </a:p>
                  </a:txBody>
                  <a:tcPr/>
                </a:tc>
                <a:extLst>
                  <a:ext uri="{0D108BD9-81ED-4DB2-BD59-A6C34878D82A}">
                    <a16:rowId xmlns:a16="http://schemas.microsoft.com/office/drawing/2014/main" val="2016729951"/>
                  </a:ext>
                </a:extLst>
              </a:tr>
            </a:tbl>
          </a:graphicData>
        </a:graphic>
      </p:graphicFrame>
      <p:pic>
        <p:nvPicPr>
          <p:cNvPr id="4" name="Picture 3">
            <a:extLst>
              <a:ext uri="{FF2B5EF4-FFF2-40B4-BE49-F238E27FC236}">
                <a16:creationId xmlns:a16="http://schemas.microsoft.com/office/drawing/2014/main" id="{8DAD22CF-BB74-AB04-D747-6A8157E86E8D}"/>
              </a:ext>
            </a:extLst>
          </p:cNvPr>
          <p:cNvPicPr>
            <a:picLocks noChangeAspect="1"/>
          </p:cNvPicPr>
          <p:nvPr/>
        </p:nvPicPr>
        <p:blipFill>
          <a:blip r:embed="rId2"/>
          <a:stretch>
            <a:fillRect/>
          </a:stretch>
        </p:blipFill>
        <p:spPr>
          <a:xfrm>
            <a:off x="9575254" y="608584"/>
            <a:ext cx="2306638" cy="1128776"/>
          </a:xfrm>
          <a:prstGeom prst="rect">
            <a:avLst/>
          </a:prstGeom>
        </p:spPr>
      </p:pic>
    </p:spTree>
    <p:extLst>
      <p:ext uri="{BB962C8B-B14F-4D97-AF65-F5344CB8AC3E}">
        <p14:creationId xmlns:p14="http://schemas.microsoft.com/office/powerpoint/2010/main" val="832714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062A2-D0C0-49D7-A321-AE1E454CFB4C}"/>
              </a:ext>
            </a:extLst>
          </p:cNvPr>
          <p:cNvSpPr>
            <a:spLocks noGrp="1"/>
          </p:cNvSpPr>
          <p:nvPr>
            <p:ph type="title"/>
          </p:nvPr>
        </p:nvSpPr>
        <p:spPr>
          <a:xfrm>
            <a:off x="524934" y="265749"/>
            <a:ext cx="8596668" cy="1320800"/>
          </a:xfrm>
        </p:spPr>
        <p:txBody>
          <a:bodyPr/>
          <a:lstStyle/>
          <a:p>
            <a:r>
              <a:rPr lang="en-GB" dirty="0"/>
              <a:t>How did we start the process?</a:t>
            </a:r>
          </a:p>
        </p:txBody>
      </p:sp>
      <p:sp>
        <p:nvSpPr>
          <p:cNvPr id="3" name="Content Placeholder 2">
            <a:extLst>
              <a:ext uri="{FF2B5EF4-FFF2-40B4-BE49-F238E27FC236}">
                <a16:creationId xmlns:a16="http://schemas.microsoft.com/office/drawing/2014/main" id="{ED5EC0B3-D470-4FAE-8469-4BDA7EF69502}"/>
              </a:ext>
            </a:extLst>
          </p:cNvPr>
          <p:cNvSpPr>
            <a:spLocks noGrp="1"/>
          </p:cNvSpPr>
          <p:nvPr>
            <p:ph idx="1"/>
          </p:nvPr>
        </p:nvSpPr>
        <p:spPr>
          <a:xfrm>
            <a:off x="359834" y="1896389"/>
            <a:ext cx="7084906" cy="3880773"/>
          </a:xfrm>
        </p:spPr>
        <p:txBody>
          <a:bodyPr>
            <a:noAutofit/>
          </a:bodyPr>
          <a:lstStyle/>
          <a:p>
            <a:r>
              <a:rPr lang="en-GB" sz="2400" dirty="0"/>
              <a:t>Goals of the Survey</a:t>
            </a:r>
          </a:p>
          <a:p>
            <a:pPr lvl="1">
              <a:buFont typeface="Courier New" panose="02070309020205020404" pitchFamily="49" charset="0"/>
              <a:buChar char="o"/>
            </a:pPr>
            <a:r>
              <a:rPr lang="en-GB" sz="2400" dirty="0"/>
              <a:t>Understand Patients’ views</a:t>
            </a:r>
          </a:p>
          <a:p>
            <a:pPr lvl="1">
              <a:buFont typeface="Courier New" panose="02070309020205020404" pitchFamily="49" charset="0"/>
              <a:buChar char="o"/>
            </a:pPr>
            <a:r>
              <a:rPr lang="en-GB" sz="2400" dirty="0"/>
              <a:t>Compare results to 2018 Survey</a:t>
            </a:r>
          </a:p>
          <a:p>
            <a:pPr lvl="1">
              <a:buFont typeface="Courier New" panose="02070309020205020404" pitchFamily="49" charset="0"/>
              <a:buChar char="o"/>
            </a:pPr>
            <a:r>
              <a:rPr lang="en-GB" sz="2400" dirty="0"/>
              <a:t>Identify areas that could be improved</a:t>
            </a:r>
          </a:p>
          <a:p>
            <a:endParaRPr lang="en-GB" sz="2400" dirty="0"/>
          </a:p>
          <a:p>
            <a:r>
              <a:rPr lang="en-GB" sz="2400" dirty="0"/>
              <a:t>Questions were similar to those used in 2018 to aid comparison – as well as some additional questions</a:t>
            </a:r>
          </a:p>
          <a:p>
            <a:endParaRPr lang="en-GB" sz="2400" dirty="0"/>
          </a:p>
          <a:p>
            <a:r>
              <a:rPr lang="en-GB" sz="2400" dirty="0"/>
              <a:t>Survey ran from March 13</a:t>
            </a:r>
            <a:r>
              <a:rPr lang="en-GB" sz="2400" baseline="30000" dirty="0"/>
              <a:t>th</a:t>
            </a:r>
            <a:r>
              <a:rPr lang="en-GB" sz="2400" dirty="0"/>
              <a:t> to  March 31</a:t>
            </a:r>
            <a:r>
              <a:rPr lang="en-GB" sz="2400" baseline="30000" dirty="0"/>
              <a:t>st</a:t>
            </a:r>
            <a:r>
              <a:rPr lang="en-GB" sz="2400" dirty="0"/>
              <a:t> 2023</a:t>
            </a:r>
          </a:p>
          <a:p>
            <a:pPr lvl="1">
              <a:buFont typeface="Courier New" panose="02070309020205020404" pitchFamily="49" charset="0"/>
              <a:buChar char="o"/>
            </a:pPr>
            <a:r>
              <a:rPr lang="en-GB" sz="2400" dirty="0"/>
              <a:t>It was available on-line and for people to complete in hard copy</a:t>
            </a:r>
          </a:p>
          <a:p>
            <a:pPr lvl="1">
              <a:buFont typeface="Courier New" panose="02070309020205020404" pitchFamily="49" charset="0"/>
              <a:buChar char="o"/>
            </a:pPr>
            <a:endParaRPr lang="en-GB" sz="2200" dirty="0"/>
          </a:p>
        </p:txBody>
      </p:sp>
      <p:pic>
        <p:nvPicPr>
          <p:cNvPr id="4" name="Picture 3" descr="C:\Users\marsh\Downloads\doctors logo.jpg">
            <a:extLst>
              <a:ext uri="{FF2B5EF4-FFF2-40B4-BE49-F238E27FC236}">
                <a16:creationId xmlns:a16="http://schemas.microsoft.com/office/drawing/2014/main" id="{67DB053C-5D62-45BC-9D47-4113A872D6D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92976" y="5701553"/>
            <a:ext cx="1722704" cy="928688"/>
          </a:xfrm>
          <a:prstGeom prst="rect">
            <a:avLst/>
          </a:prstGeom>
          <a:noFill/>
          <a:ln>
            <a:noFill/>
          </a:ln>
        </p:spPr>
      </p:pic>
      <p:pic>
        <p:nvPicPr>
          <p:cNvPr id="5" name="Picture 4">
            <a:extLst>
              <a:ext uri="{FF2B5EF4-FFF2-40B4-BE49-F238E27FC236}">
                <a16:creationId xmlns:a16="http://schemas.microsoft.com/office/drawing/2014/main" id="{BB48B9F5-F54B-4609-BD02-6D21019A923B}"/>
              </a:ext>
            </a:extLst>
          </p:cNvPr>
          <p:cNvPicPr>
            <a:picLocks noChangeAspect="1"/>
          </p:cNvPicPr>
          <p:nvPr/>
        </p:nvPicPr>
        <p:blipFill>
          <a:blip r:embed="rId3"/>
          <a:stretch>
            <a:fillRect/>
          </a:stretch>
        </p:blipFill>
        <p:spPr>
          <a:xfrm>
            <a:off x="7162463" y="986474"/>
            <a:ext cx="3295650" cy="1381125"/>
          </a:xfrm>
          <a:prstGeom prst="rect">
            <a:avLst/>
          </a:prstGeom>
        </p:spPr>
      </p:pic>
    </p:spTree>
    <p:extLst>
      <p:ext uri="{BB962C8B-B14F-4D97-AF65-F5344CB8AC3E}">
        <p14:creationId xmlns:p14="http://schemas.microsoft.com/office/powerpoint/2010/main" val="322246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AAD74-53FB-CA07-D925-14E1E97141F9}"/>
              </a:ext>
            </a:extLst>
          </p:cNvPr>
          <p:cNvSpPr>
            <a:spLocks noGrp="1"/>
          </p:cNvSpPr>
          <p:nvPr>
            <p:ph type="title"/>
          </p:nvPr>
        </p:nvSpPr>
        <p:spPr>
          <a:xfrm>
            <a:off x="101600" y="363474"/>
            <a:ext cx="10972800" cy="1066800"/>
          </a:xfrm>
        </p:spPr>
        <p:txBody>
          <a:bodyPr/>
          <a:lstStyle/>
          <a:p>
            <a:r>
              <a:rPr lang="en-GB" dirty="0"/>
              <a:t>Comments around Service/Care (2)</a:t>
            </a:r>
          </a:p>
        </p:txBody>
      </p:sp>
      <p:graphicFrame>
        <p:nvGraphicFramePr>
          <p:cNvPr id="5" name="Table 5">
            <a:extLst>
              <a:ext uri="{FF2B5EF4-FFF2-40B4-BE49-F238E27FC236}">
                <a16:creationId xmlns:a16="http://schemas.microsoft.com/office/drawing/2014/main" id="{7793FA41-9AF7-A5B9-A2B1-227C6419DF4E}"/>
              </a:ext>
            </a:extLst>
          </p:cNvPr>
          <p:cNvGraphicFramePr>
            <a:graphicFrameLocks noGrp="1"/>
          </p:cNvGraphicFramePr>
          <p:nvPr>
            <p:ph idx="1"/>
            <p:extLst>
              <p:ext uri="{D42A27DB-BD31-4B8C-83A1-F6EECF244321}">
                <p14:modId xmlns:p14="http://schemas.microsoft.com/office/powerpoint/2010/main" val="2489951620"/>
              </p:ext>
            </p:extLst>
          </p:nvPr>
        </p:nvGraphicFramePr>
        <p:xfrm>
          <a:off x="386308" y="1919224"/>
          <a:ext cx="11754892" cy="4693920"/>
        </p:xfrm>
        <a:graphic>
          <a:graphicData uri="http://schemas.openxmlformats.org/drawingml/2006/table">
            <a:tbl>
              <a:tblPr firstRow="1" bandRow="1">
                <a:tableStyleId>{3B4B98B0-60AC-42C2-AFA5-B58CD77FA1E5}</a:tableStyleId>
              </a:tblPr>
              <a:tblGrid>
                <a:gridCol w="3442742">
                  <a:extLst>
                    <a:ext uri="{9D8B030D-6E8A-4147-A177-3AD203B41FA5}">
                      <a16:colId xmlns:a16="http://schemas.microsoft.com/office/drawing/2014/main" val="3173180692"/>
                    </a:ext>
                  </a:extLst>
                </a:gridCol>
                <a:gridCol w="8312150">
                  <a:extLst>
                    <a:ext uri="{9D8B030D-6E8A-4147-A177-3AD203B41FA5}">
                      <a16:colId xmlns:a16="http://schemas.microsoft.com/office/drawing/2014/main" val="1326808474"/>
                    </a:ext>
                  </a:extLst>
                </a:gridCol>
              </a:tblGrid>
              <a:tr h="0">
                <a:tc>
                  <a:txBody>
                    <a:bodyPr/>
                    <a:lstStyle/>
                    <a:p>
                      <a:pPr algn="ctr"/>
                      <a:r>
                        <a:rPr lang="en-GB" sz="2400" dirty="0"/>
                        <a:t>Issue</a:t>
                      </a:r>
                    </a:p>
                  </a:txBody>
                  <a:tcPr/>
                </a:tc>
                <a:tc>
                  <a:txBody>
                    <a:bodyPr/>
                    <a:lstStyle/>
                    <a:p>
                      <a:pPr algn="ctr"/>
                      <a:r>
                        <a:rPr lang="en-GB" sz="2400" dirty="0"/>
                        <a:t>Feedback</a:t>
                      </a:r>
                    </a:p>
                  </a:txBody>
                  <a:tcPr/>
                </a:tc>
                <a:extLst>
                  <a:ext uri="{0D108BD9-81ED-4DB2-BD59-A6C34878D82A}">
                    <a16:rowId xmlns:a16="http://schemas.microsoft.com/office/drawing/2014/main" val="1689171379"/>
                  </a:ext>
                </a:extLst>
              </a:tr>
              <a:tr h="370840">
                <a:tc>
                  <a:txBody>
                    <a:bodyPr/>
                    <a:lstStyle/>
                    <a:p>
                      <a:r>
                        <a:rPr lang="en-GB" sz="2000" dirty="0"/>
                        <a:t>Would like annual check-up/health MOT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solidFill>
                            <a:schemeClr val="accent3"/>
                          </a:solidFill>
                          <a:latin typeface="+mn-lt"/>
                          <a:ea typeface="Verdana" panose="020B0604030504040204" pitchFamily="34" charset="0"/>
                        </a:rPr>
                        <a:t>Although not our choice, unfortunately NHS do not pay for annual health checks. Anyone over the age of 75 is entitled to an annual health check</a:t>
                      </a:r>
                    </a:p>
                  </a:txBody>
                  <a:tcPr/>
                </a:tc>
                <a:extLst>
                  <a:ext uri="{0D108BD9-81ED-4DB2-BD59-A6C34878D82A}">
                    <a16:rowId xmlns:a16="http://schemas.microsoft.com/office/drawing/2014/main" val="4150672514"/>
                  </a:ext>
                </a:extLst>
              </a:tr>
              <a:tr h="370840">
                <a:tc>
                  <a:txBody>
                    <a:bodyPr/>
                    <a:lstStyle/>
                    <a:p>
                      <a:r>
                        <a:rPr lang="en-GB" sz="2000" dirty="0"/>
                        <a:t>Reduction in services disappointing – holiday vaccination/ear syringing</a:t>
                      </a:r>
                    </a:p>
                  </a:txBody>
                  <a:tcPr/>
                </a:tc>
                <a:tc>
                  <a:txBody>
                    <a:bodyPr/>
                    <a:lstStyle/>
                    <a:p>
                      <a:pPr algn="ctr"/>
                      <a:r>
                        <a:rPr lang="en-GB" sz="2000" dirty="0">
                          <a:solidFill>
                            <a:schemeClr val="accent3"/>
                          </a:solidFill>
                        </a:rPr>
                        <a:t>Ear Syringing- National Institute of Clinical Excellence (NICE) does not permit this to be done in primary care any longer.  Service can be obtained privately.</a:t>
                      </a:r>
                    </a:p>
                    <a:p>
                      <a:pPr algn="ctr"/>
                      <a:r>
                        <a:rPr lang="en-GB" sz="2000" dirty="0">
                          <a:solidFill>
                            <a:schemeClr val="accent3"/>
                          </a:solidFill>
                        </a:rPr>
                        <a:t>Holiday Jabs: Better to use these appointments for those who are ill.  These were long appointments and requirements in countries changed frequently.  Using a travel clinic is better to get the most up to date advice.</a:t>
                      </a:r>
                    </a:p>
                  </a:txBody>
                  <a:tcPr/>
                </a:tc>
                <a:extLst>
                  <a:ext uri="{0D108BD9-81ED-4DB2-BD59-A6C34878D82A}">
                    <a16:rowId xmlns:a16="http://schemas.microsoft.com/office/drawing/2014/main" val="1337832099"/>
                  </a:ext>
                </a:extLst>
              </a:tr>
              <a:tr h="370840">
                <a:tc>
                  <a:txBody>
                    <a:bodyPr/>
                    <a:lstStyle/>
                    <a:p>
                      <a:r>
                        <a:rPr lang="en-GB" sz="2000" dirty="0"/>
                        <a:t>Its difficult to get an appointment for a blood test</a:t>
                      </a:r>
                    </a:p>
                  </a:txBody>
                  <a:tcPr/>
                </a:tc>
                <a:tc>
                  <a:txBody>
                    <a:bodyPr/>
                    <a:lstStyle/>
                    <a:p>
                      <a:pPr algn="ctr"/>
                      <a:r>
                        <a:rPr lang="en-GB" sz="2000" dirty="0">
                          <a:solidFill>
                            <a:schemeClr val="accent3"/>
                          </a:solidFill>
                        </a:rPr>
                        <a:t>The surgery will do blood tests but there are only a few appointments available for this which we would prefer to keep for those that are not all that mobile.   It is generally quicker to go to the Countess of Chester where they have a dedicated and very efficient clinic specifically for this.  Often you can get an appointment within a day or so.  Also, it is possible to have a blood test as part of the ‘enhanced access’ service (6.30- 8pm or Saturdays)</a:t>
                      </a:r>
                    </a:p>
                  </a:txBody>
                  <a:tcPr/>
                </a:tc>
                <a:extLst>
                  <a:ext uri="{0D108BD9-81ED-4DB2-BD59-A6C34878D82A}">
                    <a16:rowId xmlns:a16="http://schemas.microsoft.com/office/drawing/2014/main" val="4151839444"/>
                  </a:ext>
                </a:extLst>
              </a:tr>
            </a:tbl>
          </a:graphicData>
        </a:graphic>
      </p:graphicFrame>
      <p:pic>
        <p:nvPicPr>
          <p:cNvPr id="4" name="Picture 3">
            <a:extLst>
              <a:ext uri="{FF2B5EF4-FFF2-40B4-BE49-F238E27FC236}">
                <a16:creationId xmlns:a16="http://schemas.microsoft.com/office/drawing/2014/main" id="{8DAD22CF-BB74-AB04-D747-6A8157E86E8D}"/>
              </a:ext>
            </a:extLst>
          </p:cNvPr>
          <p:cNvPicPr>
            <a:picLocks noChangeAspect="1"/>
          </p:cNvPicPr>
          <p:nvPr/>
        </p:nvPicPr>
        <p:blipFill>
          <a:blip r:embed="rId2"/>
          <a:stretch>
            <a:fillRect/>
          </a:stretch>
        </p:blipFill>
        <p:spPr>
          <a:xfrm>
            <a:off x="9575254" y="608584"/>
            <a:ext cx="2306638" cy="1128776"/>
          </a:xfrm>
          <a:prstGeom prst="rect">
            <a:avLst/>
          </a:prstGeom>
        </p:spPr>
      </p:pic>
    </p:spTree>
    <p:extLst>
      <p:ext uri="{BB962C8B-B14F-4D97-AF65-F5344CB8AC3E}">
        <p14:creationId xmlns:p14="http://schemas.microsoft.com/office/powerpoint/2010/main" val="3236284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AAD74-53FB-CA07-D925-14E1E97141F9}"/>
              </a:ext>
            </a:extLst>
          </p:cNvPr>
          <p:cNvSpPr>
            <a:spLocks noGrp="1"/>
          </p:cNvSpPr>
          <p:nvPr>
            <p:ph type="title"/>
          </p:nvPr>
        </p:nvSpPr>
        <p:spPr>
          <a:xfrm>
            <a:off x="101600" y="363474"/>
            <a:ext cx="10972800" cy="1066800"/>
          </a:xfrm>
        </p:spPr>
        <p:txBody>
          <a:bodyPr/>
          <a:lstStyle/>
          <a:p>
            <a:r>
              <a:rPr lang="en-GB" dirty="0"/>
              <a:t>Comments around Prescriptions</a:t>
            </a:r>
          </a:p>
        </p:txBody>
      </p:sp>
      <p:graphicFrame>
        <p:nvGraphicFramePr>
          <p:cNvPr id="5" name="Table 5">
            <a:extLst>
              <a:ext uri="{FF2B5EF4-FFF2-40B4-BE49-F238E27FC236}">
                <a16:creationId xmlns:a16="http://schemas.microsoft.com/office/drawing/2014/main" id="{7793FA41-9AF7-A5B9-A2B1-227C6419DF4E}"/>
              </a:ext>
            </a:extLst>
          </p:cNvPr>
          <p:cNvGraphicFramePr>
            <a:graphicFrameLocks noGrp="1"/>
          </p:cNvGraphicFramePr>
          <p:nvPr>
            <p:ph idx="1"/>
            <p:extLst>
              <p:ext uri="{D42A27DB-BD31-4B8C-83A1-F6EECF244321}">
                <p14:modId xmlns:p14="http://schemas.microsoft.com/office/powerpoint/2010/main" val="1261699843"/>
              </p:ext>
            </p:extLst>
          </p:nvPr>
        </p:nvGraphicFramePr>
        <p:xfrm>
          <a:off x="334702" y="1652524"/>
          <a:ext cx="11522596" cy="4998720"/>
        </p:xfrm>
        <a:graphic>
          <a:graphicData uri="http://schemas.openxmlformats.org/drawingml/2006/table">
            <a:tbl>
              <a:tblPr firstRow="1" bandRow="1">
                <a:tableStyleId>{3B4B98B0-60AC-42C2-AFA5-B58CD77FA1E5}</a:tableStyleId>
              </a:tblPr>
              <a:tblGrid>
                <a:gridCol w="3210446">
                  <a:extLst>
                    <a:ext uri="{9D8B030D-6E8A-4147-A177-3AD203B41FA5}">
                      <a16:colId xmlns:a16="http://schemas.microsoft.com/office/drawing/2014/main" val="3173180692"/>
                    </a:ext>
                  </a:extLst>
                </a:gridCol>
                <a:gridCol w="8312150">
                  <a:extLst>
                    <a:ext uri="{9D8B030D-6E8A-4147-A177-3AD203B41FA5}">
                      <a16:colId xmlns:a16="http://schemas.microsoft.com/office/drawing/2014/main" val="1326808474"/>
                    </a:ext>
                  </a:extLst>
                </a:gridCol>
              </a:tblGrid>
              <a:tr h="0">
                <a:tc>
                  <a:txBody>
                    <a:bodyPr/>
                    <a:lstStyle/>
                    <a:p>
                      <a:pPr algn="ctr"/>
                      <a:r>
                        <a:rPr lang="en-GB" sz="2400" dirty="0"/>
                        <a:t>Issue</a:t>
                      </a:r>
                    </a:p>
                  </a:txBody>
                  <a:tcPr/>
                </a:tc>
                <a:tc>
                  <a:txBody>
                    <a:bodyPr/>
                    <a:lstStyle/>
                    <a:p>
                      <a:pPr algn="ctr"/>
                      <a:r>
                        <a:rPr lang="en-GB" sz="2400" dirty="0"/>
                        <a:t>Feedback</a:t>
                      </a:r>
                    </a:p>
                  </a:txBody>
                  <a:tcPr/>
                </a:tc>
                <a:extLst>
                  <a:ext uri="{0D108BD9-81ED-4DB2-BD59-A6C34878D82A}">
                    <a16:rowId xmlns:a16="http://schemas.microsoft.com/office/drawing/2014/main" val="1689171379"/>
                  </a:ext>
                </a:extLst>
              </a:tr>
              <a:tr h="462026">
                <a:tc>
                  <a:txBody>
                    <a:bodyPr/>
                    <a:lstStyle/>
                    <a:p>
                      <a:endParaRPr lang="en-GB" sz="2000" dirty="0"/>
                    </a:p>
                    <a:p>
                      <a:r>
                        <a:rPr lang="en-GB" sz="2000" dirty="0"/>
                        <a:t>Would like ‘comments field’ when ordering repeat prescriptions online</a:t>
                      </a:r>
                    </a:p>
                    <a:p>
                      <a:endParaRPr lang="en-GB"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solidFill>
                            <a:schemeClr val="accent3"/>
                          </a:solidFill>
                          <a:latin typeface="+mn-lt"/>
                          <a:ea typeface="Verdana" panose="020B0604030504040204" pitchFamily="34" charset="0"/>
                        </a:rPr>
                        <a:t>When the comments field was there, if comments were added any repeats ordered on-line would then have to go for GP review instead of automatically being sent to your nominated pharmacy.  This caused severe delays.  Usually, the comments related to people wanting more medication because of going on holiday.  It is possible to order early or if you are planning a very long holiday contact the surgery in advance.</a:t>
                      </a:r>
                    </a:p>
                  </a:txBody>
                  <a:tcPr/>
                </a:tc>
                <a:extLst>
                  <a:ext uri="{0D108BD9-81ED-4DB2-BD59-A6C34878D82A}">
                    <a16:rowId xmlns:a16="http://schemas.microsoft.com/office/drawing/2014/main" val="4150672514"/>
                  </a:ext>
                </a:extLst>
              </a:tr>
              <a:tr h="370840">
                <a:tc>
                  <a:txBody>
                    <a:bodyPr/>
                    <a:lstStyle/>
                    <a:p>
                      <a:r>
                        <a:rPr lang="en-GB" sz="2000" dirty="0"/>
                        <a:t>Delays in getting the repeat prescription to the chemist</a:t>
                      </a:r>
                    </a:p>
                    <a:p>
                      <a:endParaRPr lang="en-GB" sz="2000" dirty="0"/>
                    </a:p>
                  </a:txBody>
                  <a:tcPr/>
                </a:tc>
                <a:tc>
                  <a:txBody>
                    <a:bodyPr/>
                    <a:lstStyle/>
                    <a:p>
                      <a:pPr algn="ctr"/>
                      <a:r>
                        <a:rPr lang="en-GB" sz="2000" dirty="0">
                          <a:solidFill>
                            <a:schemeClr val="accent3"/>
                          </a:solidFill>
                        </a:rPr>
                        <a:t>4 working days are required from ordering to the prescription being available at your nominated pharmacy.  Order early prior to public holidays</a:t>
                      </a:r>
                    </a:p>
                  </a:txBody>
                  <a:tcPr/>
                </a:tc>
                <a:extLst>
                  <a:ext uri="{0D108BD9-81ED-4DB2-BD59-A6C34878D82A}">
                    <a16:rowId xmlns:a16="http://schemas.microsoft.com/office/drawing/2014/main" val="1337832099"/>
                  </a:ext>
                </a:extLst>
              </a:tr>
              <a:tr h="370840">
                <a:tc>
                  <a:txBody>
                    <a:bodyPr/>
                    <a:lstStyle/>
                    <a:p>
                      <a:r>
                        <a:rPr lang="en-GB" sz="2000" dirty="0"/>
                        <a:t>Takes a long time to get medication from hospital prescription (pink form)</a:t>
                      </a:r>
                    </a:p>
                  </a:txBody>
                  <a:tcPr/>
                </a:tc>
                <a:tc>
                  <a:txBody>
                    <a:bodyPr/>
                    <a:lstStyle/>
                    <a:p>
                      <a:pPr algn="ctr"/>
                      <a:r>
                        <a:rPr lang="en-GB" sz="2000" dirty="0">
                          <a:solidFill>
                            <a:schemeClr val="accent3"/>
                          </a:solidFill>
                        </a:rPr>
                        <a:t>The hospital prescription itself does say that it may take up to 28 days to get the medication 'translated’ onto the ‘green prescription’/repeat.  The surgery needs to do appropriate checks including reading documents from the hospital.   Make sure you get enough medication from the hospital pharmacy before leaving to last you.  </a:t>
                      </a:r>
                    </a:p>
                  </a:txBody>
                  <a:tcPr/>
                </a:tc>
                <a:extLst>
                  <a:ext uri="{0D108BD9-81ED-4DB2-BD59-A6C34878D82A}">
                    <a16:rowId xmlns:a16="http://schemas.microsoft.com/office/drawing/2014/main" val="4151839444"/>
                  </a:ext>
                </a:extLst>
              </a:tr>
            </a:tbl>
          </a:graphicData>
        </a:graphic>
      </p:graphicFrame>
      <p:pic>
        <p:nvPicPr>
          <p:cNvPr id="3" name="Picture 2">
            <a:extLst>
              <a:ext uri="{FF2B5EF4-FFF2-40B4-BE49-F238E27FC236}">
                <a16:creationId xmlns:a16="http://schemas.microsoft.com/office/drawing/2014/main" id="{F1F95687-767F-0BB1-C987-860823F77731}"/>
              </a:ext>
            </a:extLst>
          </p:cNvPr>
          <p:cNvPicPr>
            <a:picLocks noChangeAspect="1"/>
          </p:cNvPicPr>
          <p:nvPr/>
        </p:nvPicPr>
        <p:blipFill>
          <a:blip r:embed="rId2"/>
          <a:stretch>
            <a:fillRect/>
          </a:stretch>
        </p:blipFill>
        <p:spPr>
          <a:xfrm>
            <a:off x="10092258" y="585724"/>
            <a:ext cx="1608138" cy="1435100"/>
          </a:xfrm>
          <a:prstGeom prst="rect">
            <a:avLst/>
          </a:prstGeom>
        </p:spPr>
      </p:pic>
    </p:spTree>
    <p:extLst>
      <p:ext uri="{BB962C8B-B14F-4D97-AF65-F5344CB8AC3E}">
        <p14:creationId xmlns:p14="http://schemas.microsoft.com/office/powerpoint/2010/main" val="361050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AAD74-53FB-CA07-D925-14E1E97141F9}"/>
              </a:ext>
            </a:extLst>
          </p:cNvPr>
          <p:cNvSpPr>
            <a:spLocks noGrp="1"/>
          </p:cNvSpPr>
          <p:nvPr>
            <p:ph type="title"/>
          </p:nvPr>
        </p:nvSpPr>
        <p:spPr>
          <a:xfrm>
            <a:off x="254000" y="706374"/>
            <a:ext cx="10972800" cy="1066800"/>
          </a:xfrm>
        </p:spPr>
        <p:txBody>
          <a:bodyPr/>
          <a:lstStyle/>
          <a:p>
            <a:r>
              <a:rPr lang="en-GB" dirty="0"/>
              <a:t>Comments around Technology</a:t>
            </a:r>
          </a:p>
        </p:txBody>
      </p:sp>
      <p:graphicFrame>
        <p:nvGraphicFramePr>
          <p:cNvPr id="5" name="Table 5">
            <a:extLst>
              <a:ext uri="{FF2B5EF4-FFF2-40B4-BE49-F238E27FC236}">
                <a16:creationId xmlns:a16="http://schemas.microsoft.com/office/drawing/2014/main" id="{7793FA41-9AF7-A5B9-A2B1-227C6419DF4E}"/>
              </a:ext>
            </a:extLst>
          </p:cNvPr>
          <p:cNvGraphicFramePr>
            <a:graphicFrameLocks noGrp="1"/>
          </p:cNvGraphicFramePr>
          <p:nvPr>
            <p:ph idx="1"/>
            <p:extLst>
              <p:ext uri="{D42A27DB-BD31-4B8C-83A1-F6EECF244321}">
                <p14:modId xmlns:p14="http://schemas.microsoft.com/office/powerpoint/2010/main" val="3918893469"/>
              </p:ext>
            </p:extLst>
          </p:nvPr>
        </p:nvGraphicFramePr>
        <p:xfrm>
          <a:off x="400050" y="2502661"/>
          <a:ext cx="11658600" cy="3744183"/>
        </p:xfrm>
        <a:graphic>
          <a:graphicData uri="http://schemas.openxmlformats.org/drawingml/2006/table">
            <a:tbl>
              <a:tblPr firstRow="1" bandRow="1">
                <a:tableStyleId>{3B4B98B0-60AC-42C2-AFA5-B58CD77FA1E5}</a:tableStyleId>
              </a:tblPr>
              <a:tblGrid>
                <a:gridCol w="4408159">
                  <a:extLst>
                    <a:ext uri="{9D8B030D-6E8A-4147-A177-3AD203B41FA5}">
                      <a16:colId xmlns:a16="http://schemas.microsoft.com/office/drawing/2014/main" val="3173180692"/>
                    </a:ext>
                  </a:extLst>
                </a:gridCol>
                <a:gridCol w="7250441">
                  <a:extLst>
                    <a:ext uri="{9D8B030D-6E8A-4147-A177-3AD203B41FA5}">
                      <a16:colId xmlns:a16="http://schemas.microsoft.com/office/drawing/2014/main" val="1326808474"/>
                    </a:ext>
                  </a:extLst>
                </a:gridCol>
              </a:tblGrid>
              <a:tr h="556067">
                <a:tc>
                  <a:txBody>
                    <a:bodyPr/>
                    <a:lstStyle/>
                    <a:p>
                      <a:pPr algn="ctr"/>
                      <a:r>
                        <a:rPr lang="en-GB" sz="2400" dirty="0"/>
                        <a:t>Issue</a:t>
                      </a:r>
                    </a:p>
                  </a:txBody>
                  <a:tcPr/>
                </a:tc>
                <a:tc>
                  <a:txBody>
                    <a:bodyPr/>
                    <a:lstStyle/>
                    <a:p>
                      <a:pPr algn="ctr"/>
                      <a:r>
                        <a:rPr lang="en-GB" sz="2400" dirty="0"/>
                        <a:t>Feedback</a:t>
                      </a:r>
                    </a:p>
                  </a:txBody>
                  <a:tcPr/>
                </a:tc>
                <a:extLst>
                  <a:ext uri="{0D108BD9-81ED-4DB2-BD59-A6C34878D82A}">
                    <a16:rowId xmlns:a16="http://schemas.microsoft.com/office/drawing/2014/main" val="1689171379"/>
                  </a:ext>
                </a:extLst>
              </a:tr>
              <a:tr h="1223347">
                <a:tc>
                  <a:txBody>
                    <a:bodyPr/>
                    <a:lstStyle/>
                    <a:p>
                      <a:r>
                        <a:rPr lang="en-GB" sz="2400" dirty="0"/>
                        <a:t>Invest in better telephone system</a:t>
                      </a:r>
                    </a:p>
                  </a:txBody>
                  <a:tcPr/>
                </a:tc>
                <a:tc>
                  <a:txBody>
                    <a:bodyPr/>
                    <a:lstStyle/>
                    <a:p>
                      <a:pPr algn="ctr"/>
                      <a:r>
                        <a:rPr lang="en-GB" sz="2000" dirty="0">
                          <a:solidFill>
                            <a:schemeClr val="accent3"/>
                          </a:solidFill>
                        </a:rPr>
                        <a:t>The surgery now has 16 lines coming into the practice.  One system serves both surgeries.  The NHS is currently not providing funding to upgrade the phone system</a:t>
                      </a:r>
                    </a:p>
                  </a:txBody>
                  <a:tcPr/>
                </a:tc>
                <a:extLst>
                  <a:ext uri="{0D108BD9-81ED-4DB2-BD59-A6C34878D82A}">
                    <a16:rowId xmlns:a16="http://schemas.microsoft.com/office/drawing/2014/main" val="1525765841"/>
                  </a:ext>
                </a:extLst>
              </a:tr>
              <a:tr h="1964769">
                <a:tc>
                  <a:txBody>
                    <a:bodyPr/>
                    <a:lstStyle/>
                    <a:p>
                      <a:r>
                        <a:rPr lang="en-GB" sz="2400" dirty="0"/>
                        <a:t>Would like ability to communicate routine requests via email/on- line portal</a:t>
                      </a:r>
                    </a:p>
                  </a:txBody>
                  <a:tcPr/>
                </a:tc>
                <a:tc>
                  <a:txBody>
                    <a:bodyPr/>
                    <a:lstStyle/>
                    <a:p>
                      <a:pPr algn="ctr"/>
                      <a:r>
                        <a:rPr lang="en-GB" sz="2000" dirty="0">
                          <a:solidFill>
                            <a:schemeClr val="accent3"/>
                          </a:solidFill>
                        </a:rPr>
                        <a:t>An on-line portal is available.  From the surgery website home page Click ‘E- consult’ icon  (shortly to be renamed </a:t>
                      </a:r>
                      <a:r>
                        <a:rPr lang="en-GB" sz="2000" dirty="0" err="1">
                          <a:solidFill>
                            <a:schemeClr val="accent3"/>
                          </a:solidFill>
                        </a:rPr>
                        <a:t>PatchS</a:t>
                      </a:r>
                      <a:r>
                        <a:rPr lang="en-GB" sz="2000" dirty="0">
                          <a:solidFill>
                            <a:schemeClr val="accent3"/>
                          </a:solidFill>
                        </a:rPr>
                        <a:t>)</a:t>
                      </a:r>
                    </a:p>
                    <a:p>
                      <a:pPr algn="ctr"/>
                      <a:endParaRPr lang="en-GB" sz="2000" dirty="0">
                        <a:solidFill>
                          <a:schemeClr val="accent3"/>
                        </a:solidFill>
                      </a:endParaRPr>
                    </a:p>
                    <a:p>
                      <a:pPr algn="ctr"/>
                      <a:endParaRPr lang="en-GB" sz="2000" dirty="0">
                        <a:solidFill>
                          <a:schemeClr val="accent3"/>
                        </a:solidFill>
                      </a:endParaRPr>
                    </a:p>
                    <a:p>
                      <a:pPr algn="ctr"/>
                      <a:endParaRPr lang="en-GB" sz="2000" dirty="0">
                        <a:solidFill>
                          <a:schemeClr val="accent3"/>
                        </a:solidFill>
                      </a:endParaRPr>
                    </a:p>
                  </a:txBody>
                  <a:tcPr/>
                </a:tc>
                <a:extLst>
                  <a:ext uri="{0D108BD9-81ED-4DB2-BD59-A6C34878D82A}">
                    <a16:rowId xmlns:a16="http://schemas.microsoft.com/office/drawing/2014/main" val="1552110987"/>
                  </a:ext>
                </a:extLst>
              </a:tr>
            </a:tbl>
          </a:graphicData>
        </a:graphic>
      </p:graphicFrame>
      <p:pic>
        <p:nvPicPr>
          <p:cNvPr id="3" name="Picture 2">
            <a:extLst>
              <a:ext uri="{FF2B5EF4-FFF2-40B4-BE49-F238E27FC236}">
                <a16:creationId xmlns:a16="http://schemas.microsoft.com/office/drawing/2014/main" id="{ECCC382B-E50E-ED39-BA23-09E46264FCD6}"/>
              </a:ext>
            </a:extLst>
          </p:cNvPr>
          <p:cNvPicPr>
            <a:picLocks noChangeAspect="1"/>
          </p:cNvPicPr>
          <p:nvPr/>
        </p:nvPicPr>
        <p:blipFill>
          <a:blip r:embed="rId2"/>
          <a:stretch>
            <a:fillRect/>
          </a:stretch>
        </p:blipFill>
        <p:spPr>
          <a:xfrm>
            <a:off x="8932863" y="611155"/>
            <a:ext cx="2293937" cy="1257237"/>
          </a:xfrm>
          <a:prstGeom prst="rect">
            <a:avLst/>
          </a:prstGeom>
        </p:spPr>
      </p:pic>
      <p:pic>
        <p:nvPicPr>
          <p:cNvPr id="7" name="Picture 6" descr="A blue screen with white text&#10;&#10;Description automatically generated">
            <a:extLst>
              <a:ext uri="{FF2B5EF4-FFF2-40B4-BE49-F238E27FC236}">
                <a16:creationId xmlns:a16="http://schemas.microsoft.com/office/drawing/2014/main" id="{E7FC2231-16B8-F10C-BE01-0D8763F48D83}"/>
              </a:ext>
            </a:extLst>
          </p:cNvPr>
          <p:cNvPicPr>
            <a:picLocks noChangeAspect="1"/>
          </p:cNvPicPr>
          <p:nvPr/>
        </p:nvPicPr>
        <p:blipFill>
          <a:blip r:embed="rId3"/>
          <a:stretch>
            <a:fillRect/>
          </a:stretch>
        </p:blipFill>
        <p:spPr>
          <a:xfrm>
            <a:off x="6592887" y="5143500"/>
            <a:ext cx="3167063" cy="800100"/>
          </a:xfrm>
          <a:prstGeom prst="rect">
            <a:avLst/>
          </a:prstGeom>
        </p:spPr>
      </p:pic>
    </p:spTree>
    <p:extLst>
      <p:ext uri="{BB962C8B-B14F-4D97-AF65-F5344CB8AC3E}">
        <p14:creationId xmlns:p14="http://schemas.microsoft.com/office/powerpoint/2010/main" val="322256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55061-CFB6-0FC3-C0D7-884040DC15EE}"/>
              </a:ext>
            </a:extLst>
          </p:cNvPr>
          <p:cNvSpPr>
            <a:spLocks noGrp="1"/>
          </p:cNvSpPr>
          <p:nvPr>
            <p:ph type="title"/>
          </p:nvPr>
        </p:nvSpPr>
        <p:spPr>
          <a:xfrm>
            <a:off x="182048" y="508000"/>
            <a:ext cx="10972800" cy="1066800"/>
          </a:xfrm>
        </p:spPr>
        <p:txBody>
          <a:bodyPr>
            <a:normAutofit/>
          </a:bodyPr>
          <a:lstStyle/>
          <a:p>
            <a:r>
              <a:rPr lang="en-GB" dirty="0">
                <a:solidFill>
                  <a:srgbClr val="002060"/>
                </a:solidFill>
              </a:rPr>
              <a:t>What the PPG will be doing to help?</a:t>
            </a:r>
          </a:p>
        </p:txBody>
      </p:sp>
      <p:sp>
        <p:nvSpPr>
          <p:cNvPr id="3" name="Content Placeholder 2">
            <a:extLst>
              <a:ext uri="{FF2B5EF4-FFF2-40B4-BE49-F238E27FC236}">
                <a16:creationId xmlns:a16="http://schemas.microsoft.com/office/drawing/2014/main" id="{1680147D-8E40-9053-2248-65E2DFCAED1F}"/>
              </a:ext>
            </a:extLst>
          </p:cNvPr>
          <p:cNvSpPr>
            <a:spLocks noGrp="1"/>
          </p:cNvSpPr>
          <p:nvPr>
            <p:ph idx="1"/>
          </p:nvPr>
        </p:nvSpPr>
        <p:spPr>
          <a:xfrm>
            <a:off x="118237" y="1741492"/>
            <a:ext cx="10972800" cy="4325112"/>
          </a:xfrm>
        </p:spPr>
        <p:txBody>
          <a:bodyPr>
            <a:normAutofit lnSpcReduction="10000"/>
          </a:bodyPr>
          <a:lstStyle/>
          <a:p>
            <a:r>
              <a:rPr lang="en-GB" dirty="0">
                <a:solidFill>
                  <a:srgbClr val="002060"/>
                </a:solidFill>
              </a:rPr>
              <a:t>Providing additional signposting for help </a:t>
            </a:r>
          </a:p>
          <a:p>
            <a:pPr lvl="1"/>
            <a:r>
              <a:rPr lang="en-GB" dirty="0">
                <a:solidFill>
                  <a:srgbClr val="002060"/>
                </a:solidFill>
              </a:rPr>
              <a:t>e.g. urgent treatment centre, </a:t>
            </a:r>
          </a:p>
          <a:p>
            <a:pPr lvl="1"/>
            <a:r>
              <a:rPr lang="en-GB" dirty="0">
                <a:solidFill>
                  <a:srgbClr val="002060"/>
                </a:solidFill>
              </a:rPr>
              <a:t>Enhanced Access facility</a:t>
            </a:r>
          </a:p>
          <a:p>
            <a:r>
              <a:rPr lang="en-GB" sz="2800" dirty="0">
                <a:solidFill>
                  <a:srgbClr val="002060"/>
                </a:solidFill>
              </a:rPr>
              <a:t>Looking at other topics that could be communicated </a:t>
            </a:r>
          </a:p>
          <a:p>
            <a:pPr lvl="1"/>
            <a:r>
              <a:rPr lang="en-GB" dirty="0">
                <a:solidFill>
                  <a:srgbClr val="002060"/>
                </a:solidFill>
              </a:rPr>
              <a:t>e.g. what to do if you have more than 1 problem you want to discuss with the doctor.</a:t>
            </a:r>
          </a:p>
          <a:p>
            <a:r>
              <a:rPr lang="en-GB" sz="2800" dirty="0">
                <a:solidFill>
                  <a:srgbClr val="002060"/>
                </a:solidFill>
              </a:rPr>
              <a:t>Organising some drop-in sessions </a:t>
            </a:r>
            <a:r>
              <a:rPr lang="en-GB" sz="2800" dirty="0"/>
              <a:t>for Patient Access/NHS App</a:t>
            </a:r>
          </a:p>
          <a:p>
            <a:pPr lvl="1"/>
            <a:r>
              <a:rPr lang="en-GB" dirty="0"/>
              <a:t> on-line access to book appointments, request repeat Prescriptions and review your medical records</a:t>
            </a:r>
          </a:p>
          <a:p>
            <a:pPr lvl="1"/>
            <a:r>
              <a:rPr lang="en-GB" dirty="0"/>
              <a:t>Dates to be advised- if you are interested, please email </a:t>
            </a:r>
            <a:r>
              <a:rPr lang="en-GB" dirty="0">
                <a:hlinkClick r:id="rId2"/>
              </a:rPr>
              <a:t>vsg.ppg@nhs.net</a:t>
            </a:r>
            <a:endParaRPr lang="en-GB" dirty="0"/>
          </a:p>
          <a:p>
            <a:pPr lvl="1"/>
            <a:endParaRPr lang="en-GB" dirty="0"/>
          </a:p>
          <a:p>
            <a:endParaRPr lang="en-GB" dirty="0">
              <a:solidFill>
                <a:srgbClr val="FF0000"/>
              </a:solidFill>
            </a:endParaRPr>
          </a:p>
          <a:p>
            <a:endParaRPr lang="en-GB" dirty="0"/>
          </a:p>
        </p:txBody>
      </p:sp>
      <p:pic>
        <p:nvPicPr>
          <p:cNvPr id="4" name="Picture 3">
            <a:extLst>
              <a:ext uri="{FF2B5EF4-FFF2-40B4-BE49-F238E27FC236}">
                <a16:creationId xmlns:a16="http://schemas.microsoft.com/office/drawing/2014/main" id="{A7BD3400-1F45-ABE7-9DF7-3334BE8B59E7}"/>
              </a:ext>
            </a:extLst>
          </p:cNvPr>
          <p:cNvPicPr>
            <a:picLocks noChangeAspect="1"/>
          </p:cNvPicPr>
          <p:nvPr/>
        </p:nvPicPr>
        <p:blipFill>
          <a:blip r:embed="rId3"/>
          <a:stretch>
            <a:fillRect/>
          </a:stretch>
        </p:blipFill>
        <p:spPr>
          <a:xfrm>
            <a:off x="9135236" y="791396"/>
            <a:ext cx="2938527" cy="1566808"/>
          </a:xfrm>
          <a:prstGeom prst="rect">
            <a:avLst/>
          </a:prstGeom>
        </p:spPr>
      </p:pic>
      <p:pic>
        <p:nvPicPr>
          <p:cNvPr id="7" name="Picture 6">
            <a:extLst>
              <a:ext uri="{FF2B5EF4-FFF2-40B4-BE49-F238E27FC236}">
                <a16:creationId xmlns:a16="http://schemas.microsoft.com/office/drawing/2014/main" id="{9D7B7735-DE62-7BC7-57D2-83042197A063}"/>
              </a:ext>
            </a:extLst>
          </p:cNvPr>
          <p:cNvPicPr>
            <a:picLocks noChangeAspect="1"/>
          </p:cNvPicPr>
          <p:nvPr/>
        </p:nvPicPr>
        <p:blipFill>
          <a:blip r:embed="rId4"/>
          <a:stretch>
            <a:fillRect/>
          </a:stretch>
        </p:blipFill>
        <p:spPr>
          <a:xfrm>
            <a:off x="10466682" y="5784415"/>
            <a:ext cx="1725318" cy="932769"/>
          </a:xfrm>
          <a:prstGeom prst="rect">
            <a:avLst/>
          </a:prstGeom>
        </p:spPr>
      </p:pic>
    </p:spTree>
    <p:extLst>
      <p:ext uri="{BB962C8B-B14F-4D97-AF65-F5344CB8AC3E}">
        <p14:creationId xmlns:p14="http://schemas.microsoft.com/office/powerpoint/2010/main" val="2898566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50" y="481119"/>
            <a:ext cx="10972800" cy="1066800"/>
          </a:xfrm>
        </p:spPr>
        <p:txBody>
          <a:bodyPr rtlCol="0">
            <a:normAutofit/>
          </a:bodyPr>
          <a:lstStyle/>
          <a:p>
            <a:pPr marL="109728" indent="0" rtl="0">
              <a:buNone/>
            </a:pPr>
            <a:r>
              <a:rPr lang="en-GB" sz="3600" dirty="0">
                <a:solidFill>
                  <a:srgbClr val="002060"/>
                </a:solidFill>
              </a:rPr>
              <a:t>Which S</a:t>
            </a:r>
            <a:r>
              <a:rPr lang="en-GB" sz="3600" dirty="0"/>
              <a:t>urgery(</a:t>
            </a:r>
            <a:r>
              <a:rPr lang="en-GB" sz="3600" dirty="0" err="1"/>
              <a:t>ies</a:t>
            </a:r>
            <a:r>
              <a:rPr lang="en-GB" sz="3600" dirty="0"/>
              <a:t>) do you attend?</a:t>
            </a:r>
          </a:p>
        </p:txBody>
      </p:sp>
      <p:pic>
        <p:nvPicPr>
          <p:cNvPr id="4" name="Picture 3" descr="A picture containing font, graphics, graphic design, text&#10;&#10;Description automatically generated">
            <a:extLst>
              <a:ext uri="{FF2B5EF4-FFF2-40B4-BE49-F238E27FC236}">
                <a16:creationId xmlns:a16="http://schemas.microsoft.com/office/drawing/2014/main" id="{6F38ADD6-3102-CD79-85F9-1347EF8F50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0" y="5264150"/>
            <a:ext cx="2197100" cy="1451610"/>
          </a:xfrm>
          <a:prstGeom prst="rect">
            <a:avLst/>
          </a:prstGeom>
        </p:spPr>
      </p:pic>
      <p:pic>
        <p:nvPicPr>
          <p:cNvPr id="6" name="Picture 5">
            <a:extLst>
              <a:ext uri="{FF2B5EF4-FFF2-40B4-BE49-F238E27FC236}">
                <a16:creationId xmlns:a16="http://schemas.microsoft.com/office/drawing/2014/main" id="{85D5E666-7E4D-1CE1-D6DF-3F0A14A05098}"/>
              </a:ext>
            </a:extLst>
          </p:cNvPr>
          <p:cNvPicPr>
            <a:picLocks noChangeAspect="1"/>
          </p:cNvPicPr>
          <p:nvPr/>
        </p:nvPicPr>
        <p:blipFill>
          <a:blip r:embed="rId4"/>
          <a:stretch>
            <a:fillRect/>
          </a:stretch>
        </p:blipFill>
        <p:spPr>
          <a:xfrm>
            <a:off x="0" y="1410373"/>
            <a:ext cx="12541250" cy="3241879"/>
          </a:xfrm>
          <a:prstGeom prst="rect">
            <a:avLst/>
          </a:prstGeom>
        </p:spPr>
      </p:pic>
      <p:sp>
        <p:nvSpPr>
          <p:cNvPr id="7" name="TextBox 6">
            <a:extLst>
              <a:ext uri="{FF2B5EF4-FFF2-40B4-BE49-F238E27FC236}">
                <a16:creationId xmlns:a16="http://schemas.microsoft.com/office/drawing/2014/main" id="{244DF935-DFFE-5547-EB43-448550F14B17}"/>
              </a:ext>
            </a:extLst>
          </p:cNvPr>
          <p:cNvSpPr txBox="1"/>
          <p:nvPr/>
        </p:nvSpPr>
        <p:spPr>
          <a:xfrm>
            <a:off x="10604500" y="2211342"/>
            <a:ext cx="6604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panose="020F0502020204030204"/>
                <a:ea typeface="+mn-ea"/>
                <a:cs typeface="+mn-cs"/>
              </a:rPr>
              <a:t>35%</a:t>
            </a:r>
          </a:p>
        </p:txBody>
      </p:sp>
      <p:sp>
        <p:nvSpPr>
          <p:cNvPr id="8" name="TextBox 7">
            <a:extLst>
              <a:ext uri="{FF2B5EF4-FFF2-40B4-BE49-F238E27FC236}">
                <a16:creationId xmlns:a16="http://schemas.microsoft.com/office/drawing/2014/main" id="{9BF7E459-CAD7-95B8-9F7A-EA15996BA56B}"/>
              </a:ext>
            </a:extLst>
          </p:cNvPr>
          <p:cNvSpPr txBox="1"/>
          <p:nvPr/>
        </p:nvSpPr>
        <p:spPr>
          <a:xfrm>
            <a:off x="9088850" y="2411397"/>
            <a:ext cx="6604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panose="020F0502020204030204"/>
                <a:ea typeface="+mn-ea"/>
                <a:cs typeface="+mn-cs"/>
              </a:rPr>
              <a:t>36%</a:t>
            </a:r>
          </a:p>
        </p:txBody>
      </p:sp>
      <p:sp>
        <p:nvSpPr>
          <p:cNvPr id="9" name="TextBox 8">
            <a:extLst>
              <a:ext uri="{FF2B5EF4-FFF2-40B4-BE49-F238E27FC236}">
                <a16:creationId xmlns:a16="http://schemas.microsoft.com/office/drawing/2014/main" id="{A6EFCFA4-49EB-45DF-B694-9E11905280BF}"/>
              </a:ext>
            </a:extLst>
          </p:cNvPr>
          <p:cNvSpPr txBox="1"/>
          <p:nvPr/>
        </p:nvSpPr>
        <p:spPr>
          <a:xfrm>
            <a:off x="10007600" y="3429000"/>
            <a:ext cx="6604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panose="020F0502020204030204"/>
                <a:ea typeface="+mn-ea"/>
                <a:cs typeface="+mn-cs"/>
              </a:rPr>
              <a:t>29%</a:t>
            </a:r>
          </a:p>
        </p:txBody>
      </p:sp>
      <p:sp>
        <p:nvSpPr>
          <p:cNvPr id="3" name="TextBox 2">
            <a:extLst>
              <a:ext uri="{FF2B5EF4-FFF2-40B4-BE49-F238E27FC236}">
                <a16:creationId xmlns:a16="http://schemas.microsoft.com/office/drawing/2014/main" id="{DAC066F2-DAE5-25B4-73F1-CDF35A295C62}"/>
              </a:ext>
            </a:extLst>
          </p:cNvPr>
          <p:cNvSpPr txBox="1"/>
          <p:nvPr/>
        </p:nvSpPr>
        <p:spPr>
          <a:xfrm>
            <a:off x="206374" y="4202321"/>
            <a:ext cx="10461626"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297FD5"/>
                </a:solidFill>
                <a:effectLst/>
                <a:uLnTx/>
                <a:uFillTx/>
                <a:latin typeface="Calibri" panose="020F0502020204030204"/>
                <a:ea typeface="+mn-ea"/>
                <a:cs typeface="+mn-cs"/>
              </a:rPr>
              <a:t>Since 2018, fewer patients attended both surgeries.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srgbClr val="242852"/>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242852"/>
                </a:solidFill>
                <a:effectLst/>
                <a:uLnTx/>
                <a:uFillTx/>
                <a:latin typeface="Calibri" panose="020F0502020204030204"/>
                <a:ea typeface="+mn-ea"/>
                <a:cs typeface="+mn-cs"/>
              </a:rPr>
              <a:t>New Patients?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242852"/>
                </a:solidFill>
                <a:effectLst/>
                <a:uLnTx/>
                <a:uFillTx/>
                <a:latin typeface="Calibri" panose="020F0502020204030204"/>
                <a:ea typeface="+mn-ea"/>
                <a:cs typeface="+mn-cs"/>
              </a:rPr>
              <a:t>174 respondents </a:t>
            </a:r>
            <a:r>
              <a:rPr kumimoji="0" lang="en-GB" sz="2400" b="1" i="0" u="none" strike="noStrike" kern="1200" cap="none" spc="0" normalizeH="0" baseline="0" noProof="0" dirty="0">
                <a:ln>
                  <a:noFill/>
                </a:ln>
                <a:solidFill>
                  <a:srgbClr val="242852"/>
                </a:solidFill>
                <a:effectLst/>
                <a:uLnTx/>
                <a:uFillTx/>
                <a:latin typeface="Calibri" panose="020F0502020204030204"/>
                <a:ea typeface="+mn-ea"/>
                <a:cs typeface="+mn-cs"/>
              </a:rPr>
              <a:t>(26%)</a:t>
            </a:r>
            <a:r>
              <a:rPr kumimoji="0" lang="en-GB" sz="2400" b="0" i="0" u="none" strike="noStrike" kern="1200" cap="none" spc="0" normalizeH="0" baseline="0" noProof="0" dirty="0">
                <a:ln>
                  <a:noFill/>
                </a:ln>
                <a:solidFill>
                  <a:srgbClr val="242852"/>
                </a:solidFill>
                <a:effectLst/>
                <a:uLnTx/>
                <a:uFillTx/>
                <a:latin typeface="Calibri" panose="020F0502020204030204"/>
                <a:ea typeface="+mn-ea"/>
                <a:cs typeface="+mn-cs"/>
              </a:rPr>
              <a:t> had moved to Surgery since previous survey.</a:t>
            </a:r>
          </a:p>
        </p:txBody>
      </p:sp>
      <p:sp>
        <p:nvSpPr>
          <p:cNvPr id="5" name="TextBox 4">
            <a:extLst>
              <a:ext uri="{FF2B5EF4-FFF2-40B4-BE49-F238E27FC236}">
                <a16:creationId xmlns:a16="http://schemas.microsoft.com/office/drawing/2014/main" id="{FA22EA58-B7E7-AFBC-EB6A-0DBE17B318F6}"/>
              </a:ext>
            </a:extLst>
          </p:cNvPr>
          <p:cNvSpPr txBox="1"/>
          <p:nvPr/>
        </p:nvSpPr>
        <p:spPr>
          <a:xfrm>
            <a:off x="6318114" y="2305615"/>
            <a:ext cx="2868122"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F6FC6"/>
                </a:solidFill>
                <a:effectLst/>
                <a:uLnTx/>
                <a:uFillTx/>
                <a:latin typeface="Trebuchet MS" panose="020B0603020202020204"/>
                <a:ea typeface="+mn-ea"/>
                <a:cs typeface="+mn-cs"/>
              </a:rPr>
              <a:t>In 2018, 45%</a:t>
            </a:r>
            <a:r>
              <a:rPr kumimoji="0" lang="en-GB" sz="1800" b="1" i="0" u="none" strike="noStrike" kern="1200" cap="none" spc="0" normalizeH="0" baseline="0" noProof="0" dirty="0">
                <a:ln>
                  <a:noFill/>
                </a:ln>
                <a:solidFill>
                  <a:srgbClr val="009DD9"/>
                </a:solidFill>
                <a:effectLst/>
                <a:uLnTx/>
                <a:uFillTx/>
                <a:latin typeface="Trebuchet MS" panose="020B0603020202020204"/>
                <a:ea typeface="+mn-ea"/>
                <a:cs typeface="+mn-cs"/>
              </a:rPr>
              <a:t> </a:t>
            </a:r>
            <a:r>
              <a:rPr kumimoji="0" lang="en-GB" sz="1800" b="1" i="0" u="none" strike="noStrike" kern="1200" cap="none" spc="0" normalizeH="0" baseline="0" noProof="0" dirty="0">
                <a:ln>
                  <a:noFill/>
                </a:ln>
                <a:solidFill>
                  <a:srgbClr val="FF0000"/>
                </a:solidFill>
                <a:effectLst/>
                <a:uLnTx/>
                <a:uFillTx/>
                <a:latin typeface="Trebuchet MS" panose="020B0603020202020204"/>
                <a:ea typeface="+mn-ea"/>
                <a:cs typeface="+mn-cs"/>
              </a:rPr>
              <a:t>of patients had attended both surgeries</a:t>
            </a:r>
          </a:p>
        </p:txBody>
      </p:sp>
    </p:spTree>
    <p:extLst>
      <p:ext uri="{BB962C8B-B14F-4D97-AF65-F5344CB8AC3E}">
        <p14:creationId xmlns:p14="http://schemas.microsoft.com/office/powerpoint/2010/main" val="71857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D1923-CE38-CAEE-EDA6-2D2A579DAD52}"/>
              </a:ext>
            </a:extLst>
          </p:cNvPr>
          <p:cNvSpPr>
            <a:spLocks noGrp="1"/>
          </p:cNvSpPr>
          <p:nvPr>
            <p:ph type="title"/>
          </p:nvPr>
        </p:nvSpPr>
        <p:spPr>
          <a:xfrm>
            <a:off x="0" y="444500"/>
            <a:ext cx="10972800" cy="1066800"/>
          </a:xfrm>
        </p:spPr>
        <p:txBody>
          <a:bodyPr/>
          <a:lstStyle/>
          <a:p>
            <a:r>
              <a:rPr lang="en-GB" dirty="0">
                <a:solidFill>
                  <a:srgbClr val="002060"/>
                </a:solidFill>
              </a:rPr>
              <a:t>Which devices </a:t>
            </a:r>
            <a:r>
              <a:rPr lang="en-GB" dirty="0"/>
              <a:t>do you use?  </a:t>
            </a:r>
            <a:r>
              <a:rPr lang="en-GB" sz="2000" i="1" dirty="0"/>
              <a:t>More than one response was possible</a:t>
            </a:r>
            <a:endParaRPr lang="en-GB" sz="2000" dirty="0"/>
          </a:p>
        </p:txBody>
      </p:sp>
      <p:graphicFrame>
        <p:nvGraphicFramePr>
          <p:cNvPr id="5" name="Chart 4">
            <a:extLst>
              <a:ext uri="{FF2B5EF4-FFF2-40B4-BE49-F238E27FC236}">
                <a16:creationId xmlns:a16="http://schemas.microsoft.com/office/drawing/2014/main" id="{1912B48F-9518-79EF-FEFD-9478F9FB49A8}"/>
              </a:ext>
            </a:extLst>
          </p:cNvPr>
          <p:cNvGraphicFramePr>
            <a:graphicFrameLocks/>
          </p:cNvGraphicFramePr>
          <p:nvPr/>
        </p:nvGraphicFramePr>
        <p:xfrm>
          <a:off x="133350" y="1600201"/>
          <a:ext cx="5962650" cy="48450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CA6CA13F-260D-6161-FF2A-0925E3DA9E99}"/>
              </a:ext>
            </a:extLst>
          </p:cNvPr>
          <p:cNvGraphicFramePr>
            <a:graphicFrameLocks/>
          </p:cNvGraphicFramePr>
          <p:nvPr/>
        </p:nvGraphicFramePr>
        <p:xfrm>
          <a:off x="5911850" y="1511299"/>
          <a:ext cx="5772150" cy="401019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E4852B51-F42F-1B04-5BA6-3D00118D2AB6}"/>
              </a:ext>
            </a:extLst>
          </p:cNvPr>
          <p:cNvSpPr txBox="1"/>
          <p:nvPr/>
        </p:nvSpPr>
        <p:spPr>
          <a:xfrm>
            <a:off x="5213350" y="5521492"/>
            <a:ext cx="5480050"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70C0"/>
                </a:solidFill>
                <a:effectLst/>
                <a:uLnTx/>
                <a:uFillTx/>
                <a:latin typeface="Calibri" panose="020F0502020204030204"/>
                <a:ea typeface="+mn-ea"/>
                <a:cs typeface="+mn-cs"/>
              </a:rPr>
              <a:t>Many of our oldest patients have access to technology.  However, we must remember that not everyone is online.</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2C3767DE-9EB5-30A3-FDA7-9AB633EDF24A}"/>
              </a:ext>
            </a:extLst>
          </p:cNvPr>
          <p:cNvPicPr>
            <a:picLocks noChangeAspect="1"/>
          </p:cNvPicPr>
          <p:nvPr/>
        </p:nvPicPr>
        <p:blipFill>
          <a:blip r:embed="rId4"/>
          <a:stretch>
            <a:fillRect/>
          </a:stretch>
        </p:blipFill>
        <p:spPr>
          <a:xfrm>
            <a:off x="10479382" y="5762965"/>
            <a:ext cx="1725318" cy="932769"/>
          </a:xfrm>
          <a:prstGeom prst="rect">
            <a:avLst/>
          </a:prstGeom>
        </p:spPr>
      </p:pic>
    </p:spTree>
    <p:extLst>
      <p:ext uri="{BB962C8B-B14F-4D97-AF65-F5344CB8AC3E}">
        <p14:creationId xmlns:p14="http://schemas.microsoft.com/office/powerpoint/2010/main" val="2969817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627888"/>
            <a:ext cx="10972800" cy="1066800"/>
          </a:xfrm>
        </p:spPr>
        <p:txBody>
          <a:bodyPr rtlCol="0">
            <a:normAutofit/>
          </a:bodyPr>
          <a:lstStyle/>
          <a:p>
            <a:pPr rtl="0"/>
            <a:r>
              <a:rPr lang="en-GB" dirty="0">
                <a:solidFill>
                  <a:srgbClr val="002060"/>
                </a:solidFill>
              </a:rPr>
              <a:t>What </a:t>
            </a:r>
            <a:r>
              <a:rPr lang="en-GB" dirty="0"/>
              <a:t>do you know about On-Line Services?</a:t>
            </a:r>
          </a:p>
        </p:txBody>
      </p:sp>
      <p:pic>
        <p:nvPicPr>
          <p:cNvPr id="4" name="Picture 3" descr="A picture containing font, graphics, graphic design, text&#10;&#10;Description automatically generated">
            <a:extLst>
              <a:ext uri="{FF2B5EF4-FFF2-40B4-BE49-F238E27FC236}">
                <a16:creationId xmlns:a16="http://schemas.microsoft.com/office/drawing/2014/main" id="{BF483895-7E22-5803-63A4-514C6E4F63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5050" y="5140584"/>
            <a:ext cx="2197100" cy="1568826"/>
          </a:xfrm>
          <a:prstGeom prst="rect">
            <a:avLst/>
          </a:prstGeom>
        </p:spPr>
      </p:pic>
      <p:sp>
        <p:nvSpPr>
          <p:cNvPr id="6" name="TextBox 5">
            <a:extLst>
              <a:ext uri="{FF2B5EF4-FFF2-40B4-BE49-F238E27FC236}">
                <a16:creationId xmlns:a16="http://schemas.microsoft.com/office/drawing/2014/main" id="{DB306C42-0C9F-6852-3AAB-D8DB3098997D}"/>
              </a:ext>
            </a:extLst>
          </p:cNvPr>
          <p:cNvSpPr txBox="1"/>
          <p:nvPr/>
        </p:nvSpPr>
        <p:spPr>
          <a:xfrm>
            <a:off x="8305800" y="1734324"/>
            <a:ext cx="3543300"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70C0"/>
                </a:solidFill>
                <a:effectLst/>
                <a:uLnTx/>
                <a:uFillTx/>
                <a:latin typeface="Calibri" panose="020F0502020204030204"/>
                <a:ea typeface="+mn-ea"/>
                <a:cs typeface="+mn-cs"/>
              </a:rPr>
              <a:t>Improvement in knowledge about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70C0"/>
                </a:solidFill>
                <a:effectLst/>
                <a:uLnTx/>
                <a:uFillTx/>
                <a:latin typeface="Calibri" panose="020F0502020204030204"/>
                <a:ea typeface="+mn-ea"/>
                <a:cs typeface="+mn-cs"/>
              </a:rPr>
              <a:t>on-line services from around 70% in 2018 to around </a:t>
            </a:r>
            <a:r>
              <a:rPr kumimoji="0" lang="en-GB" sz="2800" b="1" i="0" u="none" strike="noStrike" kern="1200" cap="none" spc="0" normalizeH="0" baseline="0" noProof="0" dirty="0">
                <a:ln>
                  <a:noFill/>
                </a:ln>
                <a:solidFill>
                  <a:srgbClr val="FF0000"/>
                </a:solidFill>
                <a:effectLst/>
                <a:uLnTx/>
                <a:uFillTx/>
                <a:latin typeface="Calibri" panose="020F0502020204030204"/>
                <a:ea typeface="+mn-ea"/>
                <a:cs typeface="+mn-cs"/>
              </a:rPr>
              <a:t>90% or greater today</a:t>
            </a:r>
          </a:p>
        </p:txBody>
      </p:sp>
      <p:pic>
        <p:nvPicPr>
          <p:cNvPr id="7" name="Picture 6">
            <a:extLst>
              <a:ext uri="{FF2B5EF4-FFF2-40B4-BE49-F238E27FC236}">
                <a16:creationId xmlns:a16="http://schemas.microsoft.com/office/drawing/2014/main" id="{D0600C42-9917-DAC8-390E-E9429016F675}"/>
              </a:ext>
            </a:extLst>
          </p:cNvPr>
          <p:cNvPicPr>
            <a:picLocks noChangeAspect="1"/>
          </p:cNvPicPr>
          <p:nvPr/>
        </p:nvPicPr>
        <p:blipFill>
          <a:blip r:embed="rId4"/>
          <a:stretch>
            <a:fillRect/>
          </a:stretch>
        </p:blipFill>
        <p:spPr>
          <a:xfrm>
            <a:off x="419101" y="1879600"/>
            <a:ext cx="7620000" cy="4694936"/>
          </a:xfrm>
          <a:prstGeom prst="rect">
            <a:avLst/>
          </a:prstGeom>
        </p:spPr>
      </p:pic>
      <p:sp>
        <p:nvSpPr>
          <p:cNvPr id="9" name="Content Placeholder 8">
            <a:extLst>
              <a:ext uri="{FF2B5EF4-FFF2-40B4-BE49-F238E27FC236}">
                <a16:creationId xmlns:a16="http://schemas.microsoft.com/office/drawing/2014/main" id="{8A8DF1AD-30E5-5288-2CCE-67610F60707A}"/>
              </a:ext>
            </a:extLst>
          </p:cNvPr>
          <p:cNvSpPr>
            <a:spLocks noGrp="1"/>
          </p:cNvSpPr>
          <p:nvPr>
            <p:ph idx="1"/>
          </p:nvPr>
        </p:nvSpPr>
        <p:spPr>
          <a:xfrm>
            <a:off x="609600" y="2249424"/>
            <a:ext cx="7556500" cy="4325112"/>
          </a:xfrm>
        </p:spPr>
        <p:txBody>
          <a:bodyPr/>
          <a:lstStyle/>
          <a:p>
            <a:endParaRPr lang="en-GB" dirty="0"/>
          </a:p>
          <a:p>
            <a:endParaRPr lang="en-GB" dirty="0"/>
          </a:p>
          <a:p>
            <a:endParaRPr lang="en-GB" dirty="0"/>
          </a:p>
        </p:txBody>
      </p:sp>
      <p:sp>
        <p:nvSpPr>
          <p:cNvPr id="3" name="TextBox 2">
            <a:extLst>
              <a:ext uri="{FF2B5EF4-FFF2-40B4-BE49-F238E27FC236}">
                <a16:creationId xmlns:a16="http://schemas.microsoft.com/office/drawing/2014/main" id="{D664823F-5961-E126-9610-78C511A371D1}"/>
              </a:ext>
            </a:extLst>
          </p:cNvPr>
          <p:cNvSpPr txBox="1"/>
          <p:nvPr/>
        </p:nvSpPr>
        <p:spPr>
          <a:xfrm>
            <a:off x="8305800" y="4578519"/>
            <a:ext cx="33718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Note: In 2018 it was not possible to view your medical record online</a:t>
            </a:r>
          </a:p>
        </p:txBody>
      </p:sp>
    </p:spTree>
    <p:extLst>
      <p:ext uri="{BB962C8B-B14F-4D97-AF65-F5344CB8AC3E}">
        <p14:creationId xmlns:p14="http://schemas.microsoft.com/office/powerpoint/2010/main" val="3843069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62D2F-3180-491F-82F2-03B6F3308093}"/>
              </a:ext>
            </a:extLst>
          </p:cNvPr>
          <p:cNvSpPr>
            <a:spLocks noGrp="1"/>
          </p:cNvSpPr>
          <p:nvPr>
            <p:ph type="title"/>
          </p:nvPr>
        </p:nvSpPr>
        <p:spPr>
          <a:xfrm>
            <a:off x="228600" y="724912"/>
            <a:ext cx="11322050" cy="1066800"/>
          </a:xfrm>
        </p:spPr>
        <p:txBody>
          <a:bodyPr>
            <a:normAutofit fontScale="90000"/>
          </a:bodyPr>
          <a:lstStyle/>
          <a:p>
            <a:r>
              <a:rPr lang="en-GB" dirty="0">
                <a:solidFill>
                  <a:srgbClr val="002060"/>
                </a:solidFill>
              </a:rPr>
              <a:t>How satisfied </a:t>
            </a:r>
            <a:r>
              <a:rPr lang="en-GB" dirty="0"/>
              <a:t>are you with the length of time you had to wait to get an Appointment?</a:t>
            </a:r>
          </a:p>
        </p:txBody>
      </p:sp>
      <p:sp>
        <p:nvSpPr>
          <p:cNvPr id="6" name="TextBox 5">
            <a:extLst>
              <a:ext uri="{FF2B5EF4-FFF2-40B4-BE49-F238E27FC236}">
                <a16:creationId xmlns:a16="http://schemas.microsoft.com/office/drawing/2014/main" id="{51CB7B38-B489-4B99-3A59-A2F08DB0E4F8}"/>
              </a:ext>
            </a:extLst>
          </p:cNvPr>
          <p:cNvSpPr txBox="1"/>
          <p:nvPr/>
        </p:nvSpPr>
        <p:spPr>
          <a:xfrm>
            <a:off x="7315200" y="2520950"/>
            <a:ext cx="3600450"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70C0"/>
                </a:solidFill>
                <a:effectLst/>
                <a:uLnTx/>
                <a:uFillTx/>
                <a:latin typeface="Calibri" panose="020F0502020204030204"/>
                <a:ea typeface="+mn-ea"/>
                <a:cs typeface="+mn-cs"/>
              </a:rPr>
              <a:t>45% of patients are </a:t>
            </a:r>
            <a:r>
              <a:rPr kumimoji="0" lang="en-GB" sz="2400" b="1" i="0" u="none" strike="noStrike" kern="1200" cap="none" spc="0" normalizeH="0" baseline="0" noProof="0" dirty="0">
                <a:ln>
                  <a:noFill/>
                </a:ln>
                <a:solidFill>
                  <a:srgbClr val="FF0000"/>
                </a:solidFill>
                <a:effectLst/>
                <a:uLnTx/>
                <a:uFillTx/>
                <a:latin typeface="Calibri" panose="020F0502020204030204"/>
                <a:ea typeface="+mn-ea"/>
                <a:cs typeface="+mn-cs"/>
              </a:rPr>
              <a:t>dissatisfied </a:t>
            </a:r>
            <a:r>
              <a:rPr kumimoji="0" lang="en-GB" sz="2400" b="1" i="0" u="none" strike="noStrike" kern="1200" cap="none" spc="0" normalizeH="0" baseline="0" noProof="0" dirty="0">
                <a:ln>
                  <a:noFill/>
                </a:ln>
                <a:solidFill>
                  <a:srgbClr val="0070C0"/>
                </a:solidFill>
                <a:effectLst/>
                <a:uLnTx/>
                <a:uFillTx/>
                <a:latin typeface="Calibri" panose="020F0502020204030204"/>
                <a:ea typeface="+mn-ea"/>
                <a:cs typeface="+mn-cs"/>
              </a:rPr>
              <a:t>with the time it takes to get an appointment .. this question was not asked in 2018</a:t>
            </a:r>
          </a:p>
        </p:txBody>
      </p:sp>
      <p:graphicFrame>
        <p:nvGraphicFramePr>
          <p:cNvPr id="7" name="Content Placeholder 6">
            <a:extLst>
              <a:ext uri="{FF2B5EF4-FFF2-40B4-BE49-F238E27FC236}">
                <a16:creationId xmlns:a16="http://schemas.microsoft.com/office/drawing/2014/main" id="{D1ABC905-FD49-DDDA-B87B-4DF79EA22D6E}"/>
              </a:ext>
            </a:extLst>
          </p:cNvPr>
          <p:cNvGraphicFramePr>
            <a:graphicFrameLocks noGrp="1"/>
          </p:cNvGraphicFramePr>
          <p:nvPr>
            <p:ph idx="1"/>
          </p:nvPr>
        </p:nvGraphicFramePr>
        <p:xfrm>
          <a:off x="-1327149" y="2078038"/>
          <a:ext cx="10972800" cy="4324350"/>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973B8459-D3CC-8338-020C-70A14F0B4634}"/>
              </a:ext>
            </a:extLst>
          </p:cNvPr>
          <p:cNvPicPr>
            <a:picLocks noChangeAspect="1"/>
          </p:cNvPicPr>
          <p:nvPr/>
        </p:nvPicPr>
        <p:blipFill>
          <a:blip r:embed="rId3"/>
          <a:stretch>
            <a:fillRect/>
          </a:stretch>
        </p:blipFill>
        <p:spPr>
          <a:xfrm>
            <a:off x="10311879" y="5732129"/>
            <a:ext cx="1725318" cy="932769"/>
          </a:xfrm>
          <a:prstGeom prst="rect">
            <a:avLst/>
          </a:prstGeom>
        </p:spPr>
      </p:pic>
    </p:spTree>
    <p:extLst>
      <p:ext uri="{BB962C8B-B14F-4D97-AF65-F5344CB8AC3E}">
        <p14:creationId xmlns:p14="http://schemas.microsoft.com/office/powerpoint/2010/main" val="2329181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259" y="844548"/>
            <a:ext cx="10972800" cy="1066800"/>
          </a:xfrm>
        </p:spPr>
        <p:txBody>
          <a:bodyPr rtlCol="0">
            <a:normAutofit fontScale="90000"/>
          </a:bodyPr>
          <a:lstStyle/>
          <a:p>
            <a:pPr rtl="0"/>
            <a:r>
              <a:rPr lang="en-GB" b="0" i="0" dirty="0">
                <a:solidFill>
                  <a:srgbClr val="002060"/>
                </a:solidFill>
                <a:effectLst/>
                <a:latin typeface="Segoe UI" panose="020B0502040204020203" pitchFamily="34" charset="0"/>
              </a:rPr>
              <a:t>Has a</a:t>
            </a:r>
            <a:r>
              <a:rPr lang="en-GB" b="0" i="0" dirty="0">
                <a:effectLst/>
                <a:latin typeface="Segoe UI" panose="020B0502040204020203" pitchFamily="34" charset="0"/>
              </a:rPr>
              <a:t> receptionist ever made it difficult for you to see or talk to a GP or health professional?</a:t>
            </a:r>
            <a:endParaRPr lang="en-GB" dirty="0"/>
          </a:p>
        </p:txBody>
      </p:sp>
      <p:pic>
        <p:nvPicPr>
          <p:cNvPr id="4" name="Picture 3" descr="A picture containing font, graphics, graphic design, text&#10;&#10;Description automatically generated">
            <a:extLst>
              <a:ext uri="{FF2B5EF4-FFF2-40B4-BE49-F238E27FC236}">
                <a16:creationId xmlns:a16="http://schemas.microsoft.com/office/drawing/2014/main" id="{EE8930E1-9636-6FB7-9E57-C495FDAC10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0" y="5146934"/>
            <a:ext cx="2197100" cy="1568826"/>
          </a:xfrm>
          <a:prstGeom prst="rect">
            <a:avLst/>
          </a:prstGeom>
        </p:spPr>
      </p:pic>
      <p:pic>
        <p:nvPicPr>
          <p:cNvPr id="7" name="Picture 6">
            <a:extLst>
              <a:ext uri="{FF2B5EF4-FFF2-40B4-BE49-F238E27FC236}">
                <a16:creationId xmlns:a16="http://schemas.microsoft.com/office/drawing/2014/main" id="{87B9AE66-FFAF-F3F8-948D-DD6269BE2156}"/>
              </a:ext>
            </a:extLst>
          </p:cNvPr>
          <p:cNvPicPr>
            <a:picLocks noChangeAspect="1"/>
          </p:cNvPicPr>
          <p:nvPr/>
        </p:nvPicPr>
        <p:blipFill>
          <a:blip r:embed="rId4"/>
          <a:stretch>
            <a:fillRect/>
          </a:stretch>
        </p:blipFill>
        <p:spPr>
          <a:xfrm>
            <a:off x="332200" y="2280850"/>
            <a:ext cx="9353550" cy="2603499"/>
          </a:xfrm>
          <a:prstGeom prst="rect">
            <a:avLst/>
          </a:prstGeom>
        </p:spPr>
      </p:pic>
      <p:sp>
        <p:nvSpPr>
          <p:cNvPr id="8" name="TextBox 7">
            <a:extLst>
              <a:ext uri="{FF2B5EF4-FFF2-40B4-BE49-F238E27FC236}">
                <a16:creationId xmlns:a16="http://schemas.microsoft.com/office/drawing/2014/main" id="{856A77E4-5325-6D9C-7749-AC245B786FC9}"/>
              </a:ext>
            </a:extLst>
          </p:cNvPr>
          <p:cNvSpPr txBox="1"/>
          <p:nvPr/>
        </p:nvSpPr>
        <p:spPr>
          <a:xfrm>
            <a:off x="8220900" y="4164497"/>
            <a:ext cx="6604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58%</a:t>
            </a:r>
          </a:p>
        </p:txBody>
      </p:sp>
      <p:sp>
        <p:nvSpPr>
          <p:cNvPr id="9" name="TextBox 8">
            <a:extLst>
              <a:ext uri="{FF2B5EF4-FFF2-40B4-BE49-F238E27FC236}">
                <a16:creationId xmlns:a16="http://schemas.microsoft.com/office/drawing/2014/main" id="{23EE57F5-26AC-1D6A-DB47-7E00A02377AE}"/>
              </a:ext>
            </a:extLst>
          </p:cNvPr>
          <p:cNvSpPr txBox="1"/>
          <p:nvPr/>
        </p:nvSpPr>
        <p:spPr>
          <a:xfrm>
            <a:off x="8832675" y="3368352"/>
            <a:ext cx="6604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23%</a:t>
            </a:r>
          </a:p>
        </p:txBody>
      </p:sp>
      <p:sp>
        <p:nvSpPr>
          <p:cNvPr id="10" name="TextBox 9">
            <a:extLst>
              <a:ext uri="{FF2B5EF4-FFF2-40B4-BE49-F238E27FC236}">
                <a16:creationId xmlns:a16="http://schemas.microsoft.com/office/drawing/2014/main" id="{43695605-76F8-F4CC-5205-9215A8B006CD}"/>
              </a:ext>
            </a:extLst>
          </p:cNvPr>
          <p:cNvSpPr txBox="1"/>
          <p:nvPr/>
        </p:nvSpPr>
        <p:spPr>
          <a:xfrm>
            <a:off x="8502475" y="2639935"/>
            <a:ext cx="6604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12%</a:t>
            </a:r>
          </a:p>
        </p:txBody>
      </p:sp>
      <p:sp>
        <p:nvSpPr>
          <p:cNvPr id="11" name="TextBox 10">
            <a:extLst>
              <a:ext uri="{FF2B5EF4-FFF2-40B4-BE49-F238E27FC236}">
                <a16:creationId xmlns:a16="http://schemas.microsoft.com/office/drawing/2014/main" id="{8BAB7124-2A0F-E178-4A1D-FE8F35669554}"/>
              </a:ext>
            </a:extLst>
          </p:cNvPr>
          <p:cNvSpPr txBox="1"/>
          <p:nvPr/>
        </p:nvSpPr>
        <p:spPr>
          <a:xfrm>
            <a:off x="7979600" y="2593461"/>
            <a:ext cx="6604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7%</a:t>
            </a:r>
          </a:p>
        </p:txBody>
      </p:sp>
      <p:sp>
        <p:nvSpPr>
          <p:cNvPr id="13" name="TextBox 12">
            <a:extLst>
              <a:ext uri="{FF2B5EF4-FFF2-40B4-BE49-F238E27FC236}">
                <a16:creationId xmlns:a16="http://schemas.microsoft.com/office/drawing/2014/main" id="{328952BB-1D9C-D9CD-54D6-ECAE2954F0E0}"/>
              </a:ext>
            </a:extLst>
          </p:cNvPr>
          <p:cNvSpPr txBox="1"/>
          <p:nvPr/>
        </p:nvSpPr>
        <p:spPr>
          <a:xfrm>
            <a:off x="857250" y="5485229"/>
            <a:ext cx="8106600"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0000"/>
                </a:solidFill>
                <a:effectLst/>
                <a:uLnTx/>
                <a:uFillTx/>
                <a:latin typeface="Calibri" panose="020F0502020204030204"/>
                <a:ea typeface="+mn-ea"/>
                <a:cs typeface="+mn-cs"/>
              </a:rPr>
              <a:t>58% </a:t>
            </a:r>
            <a:r>
              <a:rPr kumimoji="0" lang="en-GB" sz="2800" b="1" i="0" u="none" strike="noStrike" kern="1200" cap="none" spc="0" normalizeH="0" baseline="0" noProof="0" dirty="0">
                <a:ln>
                  <a:noFill/>
                </a:ln>
                <a:solidFill>
                  <a:srgbClr val="0070C0"/>
                </a:solidFill>
                <a:effectLst/>
                <a:uLnTx/>
                <a:uFillTx/>
                <a:latin typeface="Calibri" panose="020F0502020204030204"/>
                <a:ea typeface="+mn-ea"/>
                <a:cs typeface="+mn-cs"/>
              </a:rPr>
              <a:t>of people said that the reception staff did not make it difficult to see a GP; similar result to 2018</a:t>
            </a:r>
          </a:p>
        </p:txBody>
      </p:sp>
      <p:pic>
        <p:nvPicPr>
          <p:cNvPr id="5" name="Picture 4">
            <a:extLst>
              <a:ext uri="{FF2B5EF4-FFF2-40B4-BE49-F238E27FC236}">
                <a16:creationId xmlns:a16="http://schemas.microsoft.com/office/drawing/2014/main" id="{192F2D58-38DD-AEEA-7B6F-EB75E74495BF}"/>
              </a:ext>
            </a:extLst>
          </p:cNvPr>
          <p:cNvPicPr>
            <a:picLocks noChangeAspect="1"/>
          </p:cNvPicPr>
          <p:nvPr/>
        </p:nvPicPr>
        <p:blipFill>
          <a:blip r:embed="rId5"/>
          <a:stretch>
            <a:fillRect/>
          </a:stretch>
        </p:blipFill>
        <p:spPr>
          <a:xfrm>
            <a:off x="9685750" y="1424418"/>
            <a:ext cx="2197100" cy="1728359"/>
          </a:xfrm>
          <a:prstGeom prst="rect">
            <a:avLst/>
          </a:prstGeom>
        </p:spPr>
      </p:pic>
    </p:spTree>
    <p:extLst>
      <p:ext uri="{BB962C8B-B14F-4D97-AF65-F5344CB8AC3E}">
        <p14:creationId xmlns:p14="http://schemas.microsoft.com/office/powerpoint/2010/main" val="53944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rtl="0"/>
            <a:r>
              <a:rPr lang="en-GB" dirty="0">
                <a:solidFill>
                  <a:srgbClr val="002060"/>
                </a:solidFill>
              </a:rPr>
              <a:t>Knowledge </a:t>
            </a:r>
            <a:r>
              <a:rPr lang="en-GB" dirty="0"/>
              <a:t>of Enhanced Access Service?</a:t>
            </a:r>
          </a:p>
        </p:txBody>
      </p:sp>
      <p:pic>
        <p:nvPicPr>
          <p:cNvPr id="4" name="Picture 3" descr="A picture containing font, graphics, graphic design, text&#10;&#10;Description automatically generated">
            <a:extLst>
              <a:ext uri="{FF2B5EF4-FFF2-40B4-BE49-F238E27FC236}">
                <a16:creationId xmlns:a16="http://schemas.microsoft.com/office/drawing/2014/main" id="{A22F80A2-2429-F065-5629-622DA454B1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0" y="5146934"/>
            <a:ext cx="2197100" cy="1568826"/>
          </a:xfrm>
          <a:prstGeom prst="rect">
            <a:avLst/>
          </a:prstGeom>
        </p:spPr>
      </p:pic>
      <p:sp>
        <p:nvSpPr>
          <p:cNvPr id="5" name="Content Placeholder 7">
            <a:extLst>
              <a:ext uri="{FF2B5EF4-FFF2-40B4-BE49-F238E27FC236}">
                <a16:creationId xmlns:a16="http://schemas.microsoft.com/office/drawing/2014/main" id="{47479881-25F1-F0E4-CAD3-DFA238C7E8AF}"/>
              </a:ext>
            </a:extLst>
          </p:cNvPr>
          <p:cNvSpPr txBox="1">
            <a:spLocks/>
          </p:cNvSpPr>
          <p:nvPr/>
        </p:nvSpPr>
        <p:spPr>
          <a:xfrm>
            <a:off x="609600" y="2419562"/>
            <a:ext cx="9365826" cy="3062377"/>
          </a:xfrm>
          <a:prstGeom prst="rect">
            <a:avLst/>
          </a:prstGeom>
          <a:noFill/>
        </p:spPr>
        <p:txBody>
          <a:bodyPr vert="horz" wrap="square" lIns="91440" tIns="45720" rIns="91440" bIns="45720"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0F6FC6"/>
              </a:buClr>
              <a:buSzPct val="80000"/>
              <a:buFont typeface="Wingdings 3" charset="2"/>
              <a:buNone/>
              <a:tabLst/>
              <a:defRPr/>
            </a:pPr>
            <a:r>
              <a:rPr kumimoji="0" lang="en-GB" sz="2400" b="0" i="0" u="none" strike="noStrike" kern="1200" cap="none" spc="0" normalizeH="0" baseline="0" noProof="0" dirty="0">
                <a:ln>
                  <a:noFill/>
                </a:ln>
                <a:solidFill>
                  <a:srgbClr val="323130"/>
                </a:solidFill>
                <a:effectLst/>
                <a:uLnTx/>
                <a:uFillTx/>
                <a:latin typeface="Segoe UI" panose="020B0502040204020203" pitchFamily="34" charset="0"/>
                <a:ea typeface="+mn-ea"/>
                <a:cs typeface="+mn-cs"/>
              </a:rPr>
              <a:t>Are you aware that it is possible to see a doctor in the wider local area between 6.30pm and 8pm weekdays as well as on a Saturday morning? (enhanced access service)</a:t>
            </a:r>
            <a:endParaRPr kumimoji="0" lang="en-GB" sz="2400" b="1" i="0" u="none" strike="noStrike" kern="1200" cap="none" spc="0" normalizeH="0" baseline="0" noProof="0" dirty="0">
              <a:ln>
                <a:noFill/>
              </a:ln>
              <a:solidFill>
                <a:srgbClr val="FF0000"/>
              </a:solidFill>
              <a:effectLst/>
              <a:uLnTx/>
              <a:uFillTx/>
              <a:latin typeface="Trebuchet MS" panose="020B0603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0F6FC6"/>
              </a:buClr>
              <a:buSzPct val="80000"/>
              <a:buFont typeface="Wingdings 3" charset="2"/>
              <a:buChar char=""/>
              <a:tabLst/>
              <a:defRPr/>
            </a:pPr>
            <a:endParaRPr kumimoji="0" lang="en-GB" sz="2400" b="1" i="0" u="none" strike="noStrike" kern="1200" cap="none" spc="0" normalizeH="0" baseline="0" noProof="0" dirty="0">
              <a:ln>
                <a:noFill/>
              </a:ln>
              <a:solidFill>
                <a:srgbClr val="FF0000"/>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1000"/>
              </a:spcBef>
              <a:spcAft>
                <a:spcPts val="0"/>
              </a:spcAft>
              <a:buClr>
                <a:srgbClr val="0F6FC6"/>
              </a:buClr>
              <a:buSzPct val="80000"/>
              <a:buFont typeface="Wingdings 3" charset="2"/>
              <a:buNone/>
              <a:tabLst/>
              <a:defRPr/>
            </a:pPr>
            <a:r>
              <a:rPr kumimoji="0" lang="en-GB" sz="2400" b="1" i="0" u="none" strike="noStrike" kern="1200" cap="none" spc="0" normalizeH="0" baseline="0" noProof="0" dirty="0">
                <a:ln>
                  <a:noFill/>
                </a:ln>
                <a:solidFill>
                  <a:srgbClr val="FF0000"/>
                </a:solidFill>
                <a:effectLst/>
                <a:uLnTx/>
                <a:uFillTx/>
                <a:latin typeface="Trebuchet MS" panose="020B0603020202020204"/>
                <a:ea typeface="+mn-ea"/>
                <a:cs typeface="+mn-cs"/>
              </a:rPr>
              <a:t>67% </a:t>
            </a:r>
            <a:r>
              <a:rPr kumimoji="0" lang="en-GB" sz="2400" b="1" i="0" u="none" strike="noStrike" kern="1200" cap="none" spc="0" normalizeH="0" baseline="0" noProof="0" dirty="0">
                <a:ln>
                  <a:noFill/>
                </a:ln>
                <a:solidFill>
                  <a:srgbClr val="0070C0"/>
                </a:solidFill>
                <a:effectLst/>
                <a:uLnTx/>
                <a:uFillTx/>
                <a:latin typeface="Trebuchet MS" panose="020B0603020202020204"/>
                <a:ea typeface="+mn-ea"/>
                <a:cs typeface="+mn-cs"/>
              </a:rPr>
              <a:t>of people are still not aware of the enhanced access service (62% in 2018)</a:t>
            </a:r>
          </a:p>
          <a:p>
            <a:pPr marL="342900" marR="0" lvl="0" indent="-342900" algn="l" defTabSz="457200" rtl="0" eaLnBrk="1" fontAlgn="auto" latinLnBrk="0" hangingPunct="1">
              <a:lnSpc>
                <a:spcPct val="100000"/>
              </a:lnSpc>
              <a:spcBef>
                <a:spcPts val="1000"/>
              </a:spcBef>
              <a:spcAft>
                <a:spcPts val="0"/>
              </a:spcAft>
              <a:buClr>
                <a:srgbClr val="0F6FC6"/>
              </a:buClr>
              <a:buSzPct val="80000"/>
              <a:buFont typeface="Wingdings 3" charset="2"/>
              <a:buChar char=""/>
              <a:tabLst/>
              <a:defRPr/>
            </a:pPr>
            <a:endParaRPr kumimoji="0" lang="en-GB" sz="2400" b="1" i="0" u="none" strike="noStrike" kern="1200" cap="none" spc="0" normalizeH="0" baseline="0" noProof="0" dirty="0">
              <a:ln>
                <a:noFill/>
              </a:ln>
              <a:solidFill>
                <a:srgbClr val="FF0000"/>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992075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790448"/>
            <a:ext cx="10972800" cy="1066800"/>
          </a:xfrm>
        </p:spPr>
        <p:txBody>
          <a:bodyPr rtlCol="0"/>
          <a:lstStyle/>
          <a:p>
            <a:pPr rtl="0"/>
            <a:r>
              <a:rPr lang="en-GB" dirty="0"/>
              <a:t>What Overall Response did we get?</a:t>
            </a:r>
          </a:p>
        </p:txBody>
      </p:sp>
      <p:sp>
        <p:nvSpPr>
          <p:cNvPr id="3" name="Content Placeholder 2"/>
          <p:cNvSpPr>
            <a:spLocks noGrp="1"/>
          </p:cNvSpPr>
          <p:nvPr>
            <p:ph idx="1"/>
          </p:nvPr>
        </p:nvSpPr>
        <p:spPr>
          <a:xfrm>
            <a:off x="609600" y="2249424"/>
            <a:ext cx="6235700" cy="4325112"/>
          </a:xfrm>
        </p:spPr>
        <p:txBody>
          <a:bodyPr rtlCol="0">
            <a:normAutofit/>
          </a:bodyPr>
          <a:lstStyle/>
          <a:p>
            <a:pPr rtl="0"/>
            <a:r>
              <a:rPr lang="en-GB" b="1" dirty="0">
                <a:solidFill>
                  <a:srgbClr val="0070C0"/>
                </a:solidFill>
              </a:rPr>
              <a:t>668</a:t>
            </a:r>
            <a:r>
              <a:rPr lang="en-GB" dirty="0">
                <a:solidFill>
                  <a:srgbClr val="0070C0"/>
                </a:solidFill>
              </a:rPr>
              <a:t> </a:t>
            </a:r>
            <a:r>
              <a:rPr lang="en-GB" dirty="0">
                <a:solidFill>
                  <a:srgbClr val="808080"/>
                </a:solidFill>
              </a:rPr>
              <a:t>responses received!                               </a:t>
            </a:r>
            <a:r>
              <a:rPr lang="en-GB" sz="2000" i="1" dirty="0">
                <a:solidFill>
                  <a:srgbClr val="0070C0"/>
                </a:solidFill>
              </a:rPr>
              <a:t>130 (25%) more than our last survey.</a:t>
            </a:r>
          </a:p>
          <a:p>
            <a:pPr lvl="2">
              <a:buFont typeface="Wingdings" panose="05000000000000000000" pitchFamily="2" charset="2"/>
              <a:buChar char="Ø"/>
            </a:pPr>
            <a:r>
              <a:rPr lang="en-GB" b="1" dirty="0">
                <a:solidFill>
                  <a:srgbClr val="0070C0"/>
                </a:solidFill>
              </a:rPr>
              <a:t>Nearly 9% </a:t>
            </a:r>
            <a:r>
              <a:rPr lang="en-GB" dirty="0">
                <a:solidFill>
                  <a:srgbClr val="808080"/>
                </a:solidFill>
              </a:rPr>
              <a:t>of adult patient population</a:t>
            </a:r>
          </a:p>
          <a:p>
            <a:pPr marL="411480" lvl="1" indent="0">
              <a:buNone/>
            </a:pPr>
            <a:endParaRPr lang="en-GB" dirty="0">
              <a:solidFill>
                <a:srgbClr val="808080"/>
              </a:solidFill>
            </a:endParaRPr>
          </a:p>
          <a:p>
            <a:r>
              <a:rPr lang="en-GB" sz="2600" b="1" dirty="0">
                <a:solidFill>
                  <a:srgbClr val="0070C0"/>
                </a:solidFill>
              </a:rPr>
              <a:t>98%</a:t>
            </a:r>
            <a:r>
              <a:rPr lang="en-GB" b="1" dirty="0">
                <a:solidFill>
                  <a:schemeClr val="tx1"/>
                </a:solidFill>
              </a:rPr>
              <a:t> </a:t>
            </a:r>
            <a:r>
              <a:rPr lang="en-GB" sz="2600" dirty="0">
                <a:solidFill>
                  <a:srgbClr val="808080"/>
                </a:solidFill>
              </a:rPr>
              <a:t>(653) were completed online</a:t>
            </a:r>
          </a:p>
          <a:p>
            <a:r>
              <a:rPr lang="en-GB" sz="2600" b="1" dirty="0">
                <a:solidFill>
                  <a:srgbClr val="0070C0"/>
                </a:solidFill>
              </a:rPr>
              <a:t>2% </a:t>
            </a:r>
            <a:r>
              <a:rPr lang="en-GB" sz="2600" dirty="0">
                <a:solidFill>
                  <a:srgbClr val="808080"/>
                </a:solidFill>
              </a:rPr>
              <a:t>(15) were ‘hard copy’ ..much fewer than 2018</a:t>
            </a:r>
            <a:endParaRPr lang="en-GB" dirty="0">
              <a:solidFill>
                <a:srgbClr val="808080"/>
              </a:solidFill>
            </a:endParaRPr>
          </a:p>
          <a:p>
            <a:pPr marL="109728" indent="0" rtl="0">
              <a:buNone/>
            </a:pPr>
            <a:endParaRPr lang="en-GB" dirty="0">
              <a:solidFill>
                <a:srgbClr val="808080"/>
              </a:solidFill>
            </a:endParaRPr>
          </a:p>
          <a:p>
            <a:pPr marL="109728" indent="0" rtl="0">
              <a:buNone/>
            </a:pPr>
            <a:endParaRPr lang="en-GB" sz="1800" dirty="0">
              <a:solidFill>
                <a:srgbClr val="808080"/>
              </a:solidFill>
            </a:endParaRPr>
          </a:p>
          <a:p>
            <a:pPr rtl="0"/>
            <a:r>
              <a:rPr lang="en-GB" b="1" dirty="0">
                <a:solidFill>
                  <a:srgbClr val="0070C0"/>
                </a:solidFill>
              </a:rPr>
              <a:t>61%               38%</a:t>
            </a:r>
          </a:p>
        </p:txBody>
      </p:sp>
      <p:pic>
        <p:nvPicPr>
          <p:cNvPr id="4" name="Picture 3" descr="A picture containing font, graphics, graphic design, text&#10;&#10;Description automatically generated">
            <a:extLst>
              <a:ext uri="{FF2B5EF4-FFF2-40B4-BE49-F238E27FC236}">
                <a16:creationId xmlns:a16="http://schemas.microsoft.com/office/drawing/2014/main" id="{36F84EE8-6340-4DAA-337B-D9FA299143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0600" y="5400934"/>
            <a:ext cx="2197100" cy="1568826"/>
          </a:xfrm>
          <a:prstGeom prst="rect">
            <a:avLst/>
          </a:prstGeom>
        </p:spPr>
      </p:pic>
      <p:pic>
        <p:nvPicPr>
          <p:cNvPr id="2054" name="Picture 6" descr="Male Female Icon Images – Browse 686,314 Stock Photos, Vectors, and Video |  Adobe Stock">
            <a:extLst>
              <a:ext uri="{FF2B5EF4-FFF2-40B4-BE49-F238E27FC236}">
                <a16:creationId xmlns:a16="http://schemas.microsoft.com/office/drawing/2014/main" id="{11775E74-6EBD-83E7-71C7-AF7F01215BB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088" r="51103"/>
          <a:stretch/>
        </p:blipFill>
        <p:spPr bwMode="auto">
          <a:xfrm>
            <a:off x="3727450" y="5081872"/>
            <a:ext cx="656210" cy="154395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ale Female Icon Images – Browse 686,314 Stock Photos, Vectors, and Video |  Adobe Stock">
            <a:extLst>
              <a:ext uri="{FF2B5EF4-FFF2-40B4-BE49-F238E27FC236}">
                <a16:creationId xmlns:a16="http://schemas.microsoft.com/office/drawing/2014/main" id="{03D3318E-E9BF-3241-7FE3-201BF164517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7037" r="5555"/>
          <a:stretch/>
        </p:blipFill>
        <p:spPr bwMode="auto">
          <a:xfrm>
            <a:off x="1790170" y="5081873"/>
            <a:ext cx="756710" cy="156882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Chart 7">
            <a:extLst>
              <a:ext uri="{FF2B5EF4-FFF2-40B4-BE49-F238E27FC236}">
                <a16:creationId xmlns:a16="http://schemas.microsoft.com/office/drawing/2014/main" id="{A8E80DEA-94C5-AA1E-711E-13BCE560A20B}"/>
              </a:ext>
            </a:extLst>
          </p:cNvPr>
          <p:cNvGraphicFramePr>
            <a:graphicFrameLocks/>
          </p:cNvGraphicFramePr>
          <p:nvPr>
            <p:extLst>
              <p:ext uri="{D42A27DB-BD31-4B8C-83A1-F6EECF244321}">
                <p14:modId xmlns:p14="http://schemas.microsoft.com/office/powerpoint/2010/main" val="1791931874"/>
              </p:ext>
            </p:extLst>
          </p:nvPr>
        </p:nvGraphicFramePr>
        <p:xfrm>
          <a:off x="7231570" y="1593850"/>
          <a:ext cx="4572000" cy="3930650"/>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EBEF8AE3-AF75-C790-AF70-0B1427C462FB}"/>
              </a:ext>
            </a:extLst>
          </p:cNvPr>
          <p:cNvSpPr txBox="1"/>
          <p:nvPr/>
        </p:nvSpPr>
        <p:spPr>
          <a:xfrm>
            <a:off x="5220780" y="6000681"/>
            <a:ext cx="3477490" cy="369332"/>
          </a:xfrm>
          <a:prstGeom prst="rect">
            <a:avLst/>
          </a:prstGeom>
          <a:noFill/>
        </p:spPr>
        <p:txBody>
          <a:bodyPr wrap="none" rtlCol="0">
            <a:spAutoFit/>
          </a:bodyPr>
          <a:lstStyle/>
          <a:p>
            <a:r>
              <a:rPr lang="en-GB" i="1" dirty="0"/>
              <a:t>*Some did not wish to state gender</a:t>
            </a:r>
          </a:p>
        </p:txBody>
      </p:sp>
      <p:sp>
        <p:nvSpPr>
          <p:cNvPr id="5" name="TextBox 4">
            <a:extLst>
              <a:ext uri="{FF2B5EF4-FFF2-40B4-BE49-F238E27FC236}">
                <a16:creationId xmlns:a16="http://schemas.microsoft.com/office/drawing/2014/main" id="{E7DED8E5-F8CD-125D-C807-825318E86197}"/>
              </a:ext>
            </a:extLst>
          </p:cNvPr>
          <p:cNvSpPr txBox="1"/>
          <p:nvPr/>
        </p:nvSpPr>
        <p:spPr>
          <a:xfrm>
            <a:off x="7644860" y="4862422"/>
            <a:ext cx="3745420" cy="646331"/>
          </a:xfrm>
          <a:prstGeom prst="rect">
            <a:avLst/>
          </a:prstGeom>
          <a:noFill/>
        </p:spPr>
        <p:txBody>
          <a:bodyPr wrap="square" rtlCol="0">
            <a:spAutoFit/>
          </a:bodyPr>
          <a:lstStyle/>
          <a:p>
            <a:r>
              <a:rPr lang="en-GB" b="1" dirty="0">
                <a:solidFill>
                  <a:schemeClr val="accent3"/>
                </a:solidFill>
              </a:rPr>
              <a:t>77% of responses came from people aged over 55</a:t>
            </a:r>
          </a:p>
        </p:txBody>
      </p:sp>
    </p:spTree>
    <p:extLst>
      <p:ext uri="{BB962C8B-B14F-4D97-AF65-F5344CB8AC3E}">
        <p14:creationId xmlns:p14="http://schemas.microsoft.com/office/powerpoint/2010/main" val="598658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027" y="634888"/>
            <a:ext cx="10972800" cy="1066800"/>
          </a:xfrm>
        </p:spPr>
        <p:txBody>
          <a:bodyPr rtlCol="0"/>
          <a:lstStyle/>
          <a:p>
            <a:pPr rtl="0"/>
            <a:r>
              <a:rPr lang="en-GB" dirty="0">
                <a:solidFill>
                  <a:srgbClr val="002060"/>
                </a:solidFill>
              </a:rPr>
              <a:t>Would you </a:t>
            </a:r>
            <a:r>
              <a:rPr lang="en-GB" dirty="0"/>
              <a:t>recommend the Surgery?</a:t>
            </a:r>
          </a:p>
        </p:txBody>
      </p:sp>
      <p:pic>
        <p:nvPicPr>
          <p:cNvPr id="4" name="Picture 3" descr="A picture containing font, graphics, graphic design, text&#10;&#10;Description automatically generated">
            <a:extLst>
              <a:ext uri="{FF2B5EF4-FFF2-40B4-BE49-F238E27FC236}">
                <a16:creationId xmlns:a16="http://schemas.microsoft.com/office/drawing/2014/main" id="{A22F80A2-2429-F065-5629-622DA454B1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0" y="5146934"/>
            <a:ext cx="2197100" cy="1568826"/>
          </a:xfrm>
          <a:prstGeom prst="rect">
            <a:avLst/>
          </a:prstGeom>
        </p:spPr>
      </p:pic>
      <p:pic>
        <p:nvPicPr>
          <p:cNvPr id="7" name="Picture 6">
            <a:extLst>
              <a:ext uri="{FF2B5EF4-FFF2-40B4-BE49-F238E27FC236}">
                <a16:creationId xmlns:a16="http://schemas.microsoft.com/office/drawing/2014/main" id="{A50CB41F-21F0-67D8-141C-8FED5F4CE1B4}"/>
              </a:ext>
            </a:extLst>
          </p:cNvPr>
          <p:cNvPicPr>
            <a:picLocks noChangeAspect="1"/>
          </p:cNvPicPr>
          <p:nvPr/>
        </p:nvPicPr>
        <p:blipFill rotWithShape="1">
          <a:blip r:embed="rId4"/>
          <a:srcRect l="69974"/>
          <a:stretch/>
        </p:blipFill>
        <p:spPr>
          <a:xfrm>
            <a:off x="7638016" y="2780524"/>
            <a:ext cx="2634967" cy="2551076"/>
          </a:xfrm>
          <a:prstGeom prst="rect">
            <a:avLst/>
          </a:prstGeom>
        </p:spPr>
      </p:pic>
      <p:sp>
        <p:nvSpPr>
          <p:cNvPr id="8" name="TextBox 7">
            <a:extLst>
              <a:ext uri="{FF2B5EF4-FFF2-40B4-BE49-F238E27FC236}">
                <a16:creationId xmlns:a16="http://schemas.microsoft.com/office/drawing/2014/main" id="{FE10DF83-0F71-2059-DDA7-5E191FE18AF2}"/>
              </a:ext>
            </a:extLst>
          </p:cNvPr>
          <p:cNvSpPr txBox="1"/>
          <p:nvPr/>
        </p:nvSpPr>
        <p:spPr>
          <a:xfrm>
            <a:off x="8199850" y="3365500"/>
            <a:ext cx="6604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panose="020F0502020204030204"/>
                <a:ea typeface="+mn-ea"/>
                <a:cs typeface="+mn-cs"/>
              </a:rPr>
              <a:t>30%</a:t>
            </a:r>
          </a:p>
        </p:txBody>
      </p:sp>
      <p:sp>
        <p:nvSpPr>
          <p:cNvPr id="9" name="TextBox 8">
            <a:extLst>
              <a:ext uri="{FF2B5EF4-FFF2-40B4-BE49-F238E27FC236}">
                <a16:creationId xmlns:a16="http://schemas.microsoft.com/office/drawing/2014/main" id="{5E513EEF-38A9-7DE7-440C-7A2F870D4738}"/>
              </a:ext>
            </a:extLst>
          </p:cNvPr>
          <p:cNvSpPr txBox="1"/>
          <p:nvPr/>
        </p:nvSpPr>
        <p:spPr>
          <a:xfrm>
            <a:off x="8999950" y="3871396"/>
            <a:ext cx="6604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panose="020F0502020204030204"/>
                <a:ea typeface="+mn-ea"/>
                <a:cs typeface="+mn-cs"/>
              </a:rPr>
              <a:t>70%</a:t>
            </a:r>
          </a:p>
        </p:txBody>
      </p:sp>
      <p:pic>
        <p:nvPicPr>
          <p:cNvPr id="4098" name="Picture 2" descr="Doctor Recommend Icons stock vector. Illustration of advertising - 8111349">
            <a:extLst>
              <a:ext uri="{FF2B5EF4-FFF2-40B4-BE49-F238E27FC236}">
                <a16:creationId xmlns:a16="http://schemas.microsoft.com/office/drawing/2014/main" id="{8D665EAF-299B-C3A6-684A-9892B59918B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4528" y="5532992"/>
            <a:ext cx="1492764" cy="11531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2A0E220-9A3D-2B98-3CDF-79150195D0E4}"/>
              </a:ext>
            </a:extLst>
          </p:cNvPr>
          <p:cNvSpPr txBox="1"/>
          <p:nvPr/>
        </p:nvSpPr>
        <p:spPr>
          <a:xfrm>
            <a:off x="8808031" y="4271506"/>
            <a:ext cx="6604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Yes</a:t>
            </a:r>
          </a:p>
        </p:txBody>
      </p:sp>
      <p:sp>
        <p:nvSpPr>
          <p:cNvPr id="6" name="TextBox 5">
            <a:extLst>
              <a:ext uri="{FF2B5EF4-FFF2-40B4-BE49-F238E27FC236}">
                <a16:creationId xmlns:a16="http://schemas.microsoft.com/office/drawing/2014/main" id="{790B6D5F-C86C-119F-0BCA-9EEFB0E1757E}"/>
              </a:ext>
            </a:extLst>
          </p:cNvPr>
          <p:cNvSpPr txBox="1"/>
          <p:nvPr/>
        </p:nvSpPr>
        <p:spPr>
          <a:xfrm>
            <a:off x="8354006" y="3686730"/>
            <a:ext cx="7429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No</a:t>
            </a:r>
          </a:p>
        </p:txBody>
      </p:sp>
      <p:sp>
        <p:nvSpPr>
          <p:cNvPr id="10" name="TextBox 9">
            <a:extLst>
              <a:ext uri="{FF2B5EF4-FFF2-40B4-BE49-F238E27FC236}">
                <a16:creationId xmlns:a16="http://schemas.microsoft.com/office/drawing/2014/main" id="{1BCE1E80-1131-B382-1174-90254CF298A6}"/>
              </a:ext>
            </a:extLst>
          </p:cNvPr>
          <p:cNvSpPr txBox="1"/>
          <p:nvPr/>
        </p:nvSpPr>
        <p:spPr>
          <a:xfrm>
            <a:off x="415327" y="2088026"/>
            <a:ext cx="7376846"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70C0"/>
                </a:solidFill>
                <a:effectLst/>
                <a:uLnTx/>
                <a:uFillTx/>
                <a:latin typeface="Calibri" panose="020F0502020204030204"/>
                <a:ea typeface="+mn-ea"/>
                <a:cs typeface="+mn-cs"/>
              </a:rPr>
              <a:t>Fewer people </a:t>
            </a:r>
            <a:r>
              <a:rPr kumimoji="0" lang="en-GB" sz="2800" b="1" i="0" u="none" strike="noStrike" kern="1200" cap="none" spc="0" normalizeH="0" baseline="0" noProof="0" dirty="0">
                <a:ln>
                  <a:noFill/>
                </a:ln>
                <a:solidFill>
                  <a:srgbClr val="FF0000"/>
                </a:solidFill>
                <a:effectLst/>
                <a:uLnTx/>
                <a:uFillTx/>
                <a:latin typeface="Calibri" panose="020F0502020204030204"/>
                <a:ea typeface="+mn-ea"/>
                <a:cs typeface="+mn-cs"/>
              </a:rPr>
              <a:t>(70%) </a:t>
            </a:r>
            <a:r>
              <a:rPr kumimoji="0" lang="en-GB" sz="2800" b="1" i="0" u="none" strike="noStrike" kern="1200" cap="none" spc="0" normalizeH="0" baseline="0" noProof="0" dirty="0">
                <a:ln>
                  <a:noFill/>
                </a:ln>
                <a:solidFill>
                  <a:srgbClr val="0070C0"/>
                </a:solidFill>
                <a:effectLst/>
                <a:uLnTx/>
                <a:uFillTx/>
                <a:latin typeface="Calibri" panose="020F0502020204030204"/>
                <a:ea typeface="+mn-ea"/>
                <a:cs typeface="+mn-cs"/>
              </a:rPr>
              <a:t>would recommend the surgery than in 2018 </a:t>
            </a:r>
            <a:r>
              <a:rPr kumimoji="0" lang="en-GB" sz="2800" b="0" i="0" u="none" strike="noStrike" kern="1200" cap="none" spc="0" normalizeH="0" baseline="0" noProof="0" dirty="0">
                <a:ln>
                  <a:noFill/>
                </a:ln>
                <a:solidFill>
                  <a:srgbClr val="0070C0"/>
                </a:solidFill>
                <a:effectLst/>
                <a:uLnTx/>
                <a:uFillTx/>
                <a:latin typeface="Calibri" panose="020F0502020204030204"/>
                <a:ea typeface="+mn-ea"/>
                <a:cs typeface="+mn-cs"/>
              </a:rPr>
              <a:t>(84%), </a:t>
            </a:r>
            <a:r>
              <a:rPr kumimoji="0" lang="en-GB" sz="2800" b="1" i="0" u="none" strike="noStrike" kern="1200" cap="none" spc="0" normalizeH="0" baseline="0" noProof="0" dirty="0">
                <a:ln>
                  <a:noFill/>
                </a:ln>
                <a:solidFill>
                  <a:srgbClr val="0070C0"/>
                </a:solidFill>
                <a:effectLst/>
                <a:uLnTx/>
                <a:uFillTx/>
                <a:latin typeface="Calibri" panose="020F0502020204030204"/>
                <a:ea typeface="+mn-ea"/>
                <a:cs typeface="+mn-cs"/>
              </a:rPr>
              <a:t>but still a very positive percentage.</a:t>
            </a:r>
          </a:p>
        </p:txBody>
      </p:sp>
      <p:sp>
        <p:nvSpPr>
          <p:cNvPr id="3" name="TextBox 2">
            <a:extLst>
              <a:ext uri="{FF2B5EF4-FFF2-40B4-BE49-F238E27FC236}">
                <a16:creationId xmlns:a16="http://schemas.microsoft.com/office/drawing/2014/main" id="{E1EF3A0D-8432-FC2B-25AE-B3BACE1B6955}"/>
              </a:ext>
            </a:extLst>
          </p:cNvPr>
          <p:cNvSpPr txBox="1"/>
          <p:nvPr/>
        </p:nvSpPr>
        <p:spPr>
          <a:xfrm>
            <a:off x="364527" y="3686730"/>
            <a:ext cx="7376846" cy="17851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1" u="none" strike="noStrike" kern="1200" cap="none" spc="0" normalizeH="0" baseline="0" noProof="0" dirty="0">
                <a:ln>
                  <a:noFill/>
                </a:ln>
                <a:solidFill>
                  <a:srgbClr val="242852">
                    <a:lumMod val="60000"/>
                    <a:lumOff val="40000"/>
                  </a:srgbClr>
                </a:solidFill>
                <a:effectLst/>
                <a:uLnTx/>
                <a:uFillTx/>
                <a:latin typeface="Calibri" panose="020F0502020204030204"/>
                <a:ea typeface="+mn-ea"/>
                <a:cs typeface="+mn-cs"/>
              </a:rPr>
              <a:t>Update:  Since June 5</a:t>
            </a:r>
            <a:r>
              <a:rPr kumimoji="0" lang="en-GB" sz="2200" b="1" i="1" u="none" strike="noStrike" kern="1200" cap="none" spc="0" normalizeH="0" baseline="30000" noProof="0" dirty="0">
                <a:ln>
                  <a:noFill/>
                </a:ln>
                <a:solidFill>
                  <a:srgbClr val="242852">
                    <a:lumMod val="60000"/>
                    <a:lumOff val="40000"/>
                  </a:srgbClr>
                </a:solidFill>
                <a:effectLst/>
                <a:uLnTx/>
                <a:uFillTx/>
                <a:latin typeface="Calibri" panose="020F0502020204030204"/>
                <a:ea typeface="+mn-ea"/>
                <a:cs typeface="+mn-cs"/>
              </a:rPr>
              <a:t>th</a:t>
            </a:r>
            <a:r>
              <a:rPr kumimoji="0" lang="en-GB" sz="2200" b="1" i="1" u="none" strike="noStrike" kern="1200" cap="none" spc="0" normalizeH="0" baseline="0" noProof="0" dirty="0">
                <a:ln>
                  <a:noFill/>
                </a:ln>
                <a:solidFill>
                  <a:srgbClr val="242852">
                    <a:lumMod val="60000"/>
                    <a:lumOff val="40000"/>
                  </a:srgbClr>
                </a:solidFill>
                <a:effectLst/>
                <a:uLnTx/>
                <a:uFillTx/>
                <a:latin typeface="Calibri" panose="020F0502020204030204"/>
                <a:ea typeface="+mn-ea"/>
                <a:cs typeface="+mn-cs"/>
              </a:rPr>
              <a:t> 23,  Text ‘Friends and Family’ feedback from 245 patients, has indicated that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1" u="none" strike="noStrike" kern="1200" cap="none" spc="0" normalizeH="0" baseline="0" noProof="0" dirty="0">
                <a:ln>
                  <a:noFill/>
                </a:ln>
                <a:solidFill>
                  <a:srgbClr val="242852">
                    <a:lumMod val="60000"/>
                    <a:lumOff val="40000"/>
                  </a:srgbClr>
                </a:solidFill>
                <a:effectLst/>
                <a:uLnTx/>
                <a:uFillTx/>
                <a:latin typeface="Calibri" panose="020F0502020204030204"/>
                <a:ea typeface="+mn-ea"/>
                <a:cs typeface="+mn-cs"/>
              </a:rPr>
              <a:t> 221 </a:t>
            </a:r>
            <a:r>
              <a:rPr kumimoji="0" lang="en-GB" sz="2200" b="1" i="1" u="none" strike="noStrike" kern="1200" cap="none" spc="0" normalizeH="0" baseline="0" noProof="0" dirty="0">
                <a:ln>
                  <a:noFill/>
                </a:ln>
                <a:solidFill>
                  <a:srgbClr val="00B050"/>
                </a:solidFill>
                <a:effectLst/>
                <a:uLnTx/>
                <a:uFillTx/>
                <a:latin typeface="Calibri" panose="020F0502020204030204"/>
                <a:ea typeface="+mn-ea"/>
                <a:cs typeface="+mn-cs"/>
              </a:rPr>
              <a:t>(90%)  </a:t>
            </a:r>
            <a:r>
              <a:rPr kumimoji="0" lang="en-GB" sz="2200" b="1" i="1" u="none" strike="noStrike" kern="1200" cap="none" spc="0" normalizeH="0" baseline="0" noProof="0" dirty="0">
                <a:ln>
                  <a:noFill/>
                </a:ln>
                <a:solidFill>
                  <a:srgbClr val="242852">
                    <a:lumMod val="60000"/>
                    <a:lumOff val="40000"/>
                  </a:srgbClr>
                </a:solidFill>
                <a:effectLst/>
                <a:uLnTx/>
                <a:uFillTx/>
                <a:latin typeface="Calibri" panose="020F0502020204030204"/>
                <a:ea typeface="+mn-ea"/>
                <a:cs typeface="+mn-cs"/>
              </a:rPr>
              <a:t>would now rate the service as </a:t>
            </a:r>
            <a:r>
              <a:rPr kumimoji="0" lang="en-GB" sz="2200" b="1" i="1" u="none" strike="noStrike" kern="1200" cap="none" spc="0" normalizeH="0" baseline="0" noProof="0" dirty="0">
                <a:ln>
                  <a:noFill/>
                </a:ln>
                <a:solidFill>
                  <a:srgbClr val="00B050"/>
                </a:solidFill>
                <a:effectLst/>
                <a:uLnTx/>
                <a:uFillTx/>
                <a:latin typeface="Calibri" panose="020F0502020204030204"/>
                <a:ea typeface="+mn-ea"/>
                <a:cs typeface="+mn-cs"/>
              </a:rPr>
              <a:t>very good (178 pts) </a:t>
            </a:r>
            <a:r>
              <a:rPr kumimoji="0" lang="en-GB" sz="2200" b="1" i="1" u="none" strike="noStrike" kern="1200" cap="none" spc="0" normalizeH="0" baseline="0" noProof="0" dirty="0">
                <a:ln>
                  <a:noFill/>
                </a:ln>
                <a:solidFill>
                  <a:srgbClr val="242852">
                    <a:lumMod val="60000"/>
                    <a:lumOff val="40000"/>
                  </a:srgbClr>
                </a:solidFill>
                <a:effectLst/>
                <a:uLnTx/>
                <a:uFillTx/>
                <a:latin typeface="Calibri" panose="020F0502020204030204"/>
                <a:ea typeface="+mn-ea"/>
                <a:cs typeface="+mn-cs"/>
              </a:rPr>
              <a:t>or </a:t>
            </a:r>
            <a:r>
              <a:rPr kumimoji="0" lang="en-GB" sz="2200" b="1" i="1" u="none" strike="noStrike" kern="1200" cap="none" spc="0" normalizeH="0" baseline="0" noProof="0" dirty="0">
                <a:ln>
                  <a:noFill/>
                </a:ln>
                <a:solidFill>
                  <a:srgbClr val="00B050"/>
                </a:solidFill>
                <a:effectLst/>
                <a:uLnTx/>
                <a:uFillTx/>
                <a:latin typeface="Calibri" panose="020F0502020204030204"/>
                <a:ea typeface="+mn-ea"/>
                <a:cs typeface="+mn-cs"/>
              </a:rPr>
              <a:t>good (43 pts) </a:t>
            </a:r>
            <a:r>
              <a:rPr kumimoji="0" lang="en-GB" sz="2200" b="1" i="1" u="none" strike="noStrike" kern="1200" cap="none" spc="0" normalizeH="0" baseline="0" noProof="0" dirty="0">
                <a:ln>
                  <a:noFill/>
                </a:ln>
                <a:solidFill>
                  <a:srgbClr val="242852">
                    <a:lumMod val="60000"/>
                    <a:lumOff val="40000"/>
                  </a:srgbClr>
                </a:solidFill>
                <a:effectLst/>
                <a:uLnTx/>
                <a:uFillTx/>
                <a:latin typeface="Calibri" panose="020F0502020204030204"/>
                <a:ea typeface="+mn-ea"/>
                <a:cs typeface="+mn-cs"/>
              </a:rPr>
              <a:t> and thus, if asked, should theoretically recommend the surgery.</a:t>
            </a:r>
          </a:p>
        </p:txBody>
      </p:sp>
    </p:spTree>
    <p:extLst>
      <p:ext uri="{BB962C8B-B14F-4D97-AF65-F5344CB8AC3E}">
        <p14:creationId xmlns:p14="http://schemas.microsoft.com/office/powerpoint/2010/main" val="117956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FDD3A-2A5A-93DC-18B6-7F725B199B21}"/>
              </a:ext>
            </a:extLst>
          </p:cNvPr>
          <p:cNvSpPr>
            <a:spLocks noGrp="1"/>
          </p:cNvSpPr>
          <p:nvPr>
            <p:ph type="title"/>
          </p:nvPr>
        </p:nvSpPr>
        <p:spPr>
          <a:xfrm>
            <a:off x="69850" y="212819"/>
            <a:ext cx="10972800" cy="1066800"/>
          </a:xfrm>
        </p:spPr>
        <p:txBody>
          <a:bodyPr/>
          <a:lstStyle/>
          <a:p>
            <a:r>
              <a:rPr lang="en-GB" dirty="0">
                <a:solidFill>
                  <a:srgbClr val="002060"/>
                </a:solidFill>
              </a:rPr>
              <a:t>PPG </a:t>
            </a:r>
            <a:r>
              <a:rPr lang="en-GB" dirty="0"/>
              <a:t>Newsletter</a:t>
            </a:r>
          </a:p>
        </p:txBody>
      </p:sp>
      <p:sp>
        <p:nvSpPr>
          <p:cNvPr id="3" name="Content Placeholder 2">
            <a:extLst>
              <a:ext uri="{FF2B5EF4-FFF2-40B4-BE49-F238E27FC236}">
                <a16:creationId xmlns:a16="http://schemas.microsoft.com/office/drawing/2014/main" id="{9E828C96-4138-CEC0-D3E3-0EBF70341777}"/>
              </a:ext>
            </a:extLst>
          </p:cNvPr>
          <p:cNvSpPr>
            <a:spLocks noGrp="1"/>
          </p:cNvSpPr>
          <p:nvPr>
            <p:ph idx="1"/>
          </p:nvPr>
        </p:nvSpPr>
        <p:spPr>
          <a:xfrm>
            <a:off x="3380602" y="1051379"/>
            <a:ext cx="8432800" cy="4325112"/>
          </a:xfrm>
        </p:spPr>
        <p:txBody>
          <a:bodyPr>
            <a:normAutofit/>
          </a:bodyPr>
          <a:lstStyle/>
          <a:p>
            <a:pPr>
              <a:spcAft>
                <a:spcPts val="3000"/>
              </a:spcAft>
            </a:pPr>
            <a:r>
              <a:rPr lang="en-GB" sz="2400" b="1" dirty="0">
                <a:solidFill>
                  <a:srgbClr val="0070C0"/>
                </a:solidFill>
              </a:rPr>
              <a:t>87% </a:t>
            </a:r>
            <a:r>
              <a:rPr lang="en-GB" sz="2400" dirty="0">
                <a:solidFill>
                  <a:srgbClr val="808080"/>
                </a:solidFill>
              </a:rPr>
              <a:t>of people knew about the quarterly digital PPG newsletter</a:t>
            </a:r>
          </a:p>
          <a:p>
            <a:pPr>
              <a:spcAft>
                <a:spcPts val="3000"/>
              </a:spcAft>
            </a:pPr>
            <a:r>
              <a:rPr lang="en-GB" sz="2400" b="1" dirty="0">
                <a:solidFill>
                  <a:srgbClr val="0070C0"/>
                </a:solidFill>
              </a:rPr>
              <a:t>87% </a:t>
            </a:r>
            <a:r>
              <a:rPr lang="en-GB" sz="2400" dirty="0">
                <a:solidFill>
                  <a:srgbClr val="808080"/>
                </a:solidFill>
              </a:rPr>
              <a:t>of those people read the newsletter</a:t>
            </a:r>
          </a:p>
          <a:p>
            <a:pPr>
              <a:spcAft>
                <a:spcPts val="3000"/>
              </a:spcAft>
            </a:pPr>
            <a:r>
              <a:rPr lang="en-GB" sz="2400" b="1" dirty="0">
                <a:solidFill>
                  <a:srgbClr val="0070C0"/>
                </a:solidFill>
              </a:rPr>
              <a:t>75% </a:t>
            </a:r>
            <a:r>
              <a:rPr lang="en-GB" sz="2400" dirty="0">
                <a:solidFill>
                  <a:srgbClr val="808080"/>
                </a:solidFill>
              </a:rPr>
              <a:t>of those that read the newsletter find the content useful</a:t>
            </a:r>
          </a:p>
        </p:txBody>
      </p:sp>
      <p:pic>
        <p:nvPicPr>
          <p:cNvPr id="3076" name="Picture 4" descr="Email Marketing &amp; Design Services - TEQ Media Group">
            <a:extLst>
              <a:ext uri="{FF2B5EF4-FFF2-40B4-BE49-F238E27FC236}">
                <a16:creationId xmlns:a16="http://schemas.microsoft.com/office/drawing/2014/main" id="{06770D6F-1DF2-AE7E-B334-D4D8B9BB09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506" y="1279619"/>
            <a:ext cx="2764941" cy="175197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A0D9729-9F64-3FB5-B04D-C126547A1D30}"/>
              </a:ext>
            </a:extLst>
          </p:cNvPr>
          <p:cNvSpPr txBox="1"/>
          <p:nvPr/>
        </p:nvSpPr>
        <p:spPr>
          <a:xfrm>
            <a:off x="176656" y="4709562"/>
            <a:ext cx="11094594"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70C0"/>
                </a:solidFill>
                <a:effectLst/>
                <a:uLnTx/>
                <a:uFillTx/>
                <a:latin typeface="Calibri" panose="020F0502020204030204"/>
                <a:ea typeface="+mn-ea"/>
                <a:cs typeface="+mn-cs"/>
              </a:rPr>
              <a:t>The next quarterly PPG Newsletter will be sent in September. If you do not currently receive it and would like to, please contact the Surgery and provide your email address.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B2BB903-FB5A-BC5C-D1B8-4D9CC2E63CDE}"/>
              </a:ext>
            </a:extLst>
          </p:cNvPr>
          <p:cNvSpPr txBox="1"/>
          <p:nvPr/>
        </p:nvSpPr>
        <p:spPr>
          <a:xfrm>
            <a:off x="69850" y="3540250"/>
            <a:ext cx="11944350"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242852"/>
                </a:solidFill>
                <a:effectLst/>
                <a:uLnTx/>
                <a:uFillTx/>
                <a:latin typeface="Calibri" panose="020F0502020204030204"/>
                <a:ea typeface="+mn-ea"/>
                <a:cs typeface="+mn-cs"/>
              </a:rPr>
              <a:t>As 25% of the patients surveyed didn’t find the newsletter useful.  We are asking you to please  email </a:t>
            </a:r>
            <a:r>
              <a:rPr kumimoji="0" lang="en-GB" sz="2200" b="1" i="0" u="none" strike="noStrike" kern="1200" cap="none" spc="0" normalizeH="0" baseline="0" noProof="0" dirty="0">
                <a:ln>
                  <a:noFill/>
                </a:ln>
                <a:solidFill>
                  <a:srgbClr val="297FD5"/>
                </a:solidFill>
                <a:effectLst/>
                <a:uLnTx/>
                <a:uFillTx/>
                <a:latin typeface="Calibri" panose="020F0502020204030204"/>
                <a:ea typeface="+mn-ea"/>
                <a:cs typeface="+mn-cs"/>
              </a:rPr>
              <a:t>vsg.ppg@nhs.net </a:t>
            </a:r>
            <a:r>
              <a:rPr kumimoji="0" lang="en-GB" sz="2200" b="1" i="0" u="none" strike="noStrike" kern="1200" cap="none" spc="0" normalizeH="0" baseline="0" noProof="0" dirty="0">
                <a:ln>
                  <a:noFill/>
                </a:ln>
                <a:solidFill>
                  <a:srgbClr val="242852"/>
                </a:solidFill>
                <a:effectLst/>
                <a:uLnTx/>
                <a:uFillTx/>
                <a:latin typeface="Calibri" panose="020F0502020204030204"/>
                <a:ea typeface="+mn-ea"/>
                <a:cs typeface="+mn-cs"/>
              </a:rPr>
              <a:t>with suggestions what you would like to see in future editions!</a:t>
            </a:r>
          </a:p>
        </p:txBody>
      </p:sp>
      <p:pic>
        <p:nvPicPr>
          <p:cNvPr id="7" name="Picture 6">
            <a:extLst>
              <a:ext uri="{FF2B5EF4-FFF2-40B4-BE49-F238E27FC236}">
                <a16:creationId xmlns:a16="http://schemas.microsoft.com/office/drawing/2014/main" id="{D4E131F3-68AA-DF70-F0C7-058187651832}"/>
              </a:ext>
            </a:extLst>
          </p:cNvPr>
          <p:cNvPicPr>
            <a:picLocks noChangeAspect="1"/>
          </p:cNvPicPr>
          <p:nvPr/>
        </p:nvPicPr>
        <p:blipFill>
          <a:blip r:embed="rId3"/>
          <a:stretch>
            <a:fillRect/>
          </a:stretch>
        </p:blipFill>
        <p:spPr>
          <a:xfrm>
            <a:off x="10014891" y="5712412"/>
            <a:ext cx="1725318" cy="932769"/>
          </a:xfrm>
          <a:prstGeom prst="rect">
            <a:avLst/>
          </a:prstGeom>
        </p:spPr>
      </p:pic>
    </p:spTree>
    <p:extLst>
      <p:ext uri="{BB962C8B-B14F-4D97-AF65-F5344CB8AC3E}">
        <p14:creationId xmlns:p14="http://schemas.microsoft.com/office/powerpoint/2010/main" val="310194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81148" y="638759"/>
            <a:ext cx="8126413" cy="609600"/>
          </a:xfrm>
        </p:spPr>
        <p:txBody>
          <a:bodyPr>
            <a:normAutofit fontScale="90000"/>
          </a:bodyPr>
          <a:lstStyle/>
          <a:p>
            <a:pPr eaLnBrk="1" hangingPunct="1"/>
            <a:r>
              <a:rPr lang="en-GB" altLang="en-US" dirty="0"/>
              <a:t>Some other comments</a:t>
            </a:r>
            <a:endParaRPr lang="en-US" altLang="en-US" dirty="0"/>
          </a:p>
        </p:txBody>
      </p:sp>
      <p:sp>
        <p:nvSpPr>
          <p:cNvPr id="52233" name="Oval Callout 6"/>
          <p:cNvSpPr>
            <a:spLocks noChangeArrowheads="1"/>
          </p:cNvSpPr>
          <p:nvPr/>
        </p:nvSpPr>
        <p:spPr bwMode="auto">
          <a:xfrm>
            <a:off x="336852" y="1203573"/>
            <a:ext cx="5804362" cy="3117561"/>
          </a:xfrm>
          <a:prstGeom prst="wedgeEllipseCallout">
            <a:avLst>
              <a:gd name="adj1" fmla="val -56077"/>
              <a:gd name="adj2" fmla="val -26517"/>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342900">
              <a:spcBef>
                <a:spcPct val="20000"/>
              </a:spcBef>
              <a:buChar char="•"/>
              <a:defRPr sz="3200">
                <a:solidFill>
                  <a:schemeClr val="tx1"/>
                </a:solidFill>
                <a:latin typeface="Times New Roman" pitchFamily="18" charset="0"/>
                <a:ea typeface="MS PGothic" pitchFamily="34" charset="-128"/>
              </a:defRPr>
            </a:lvl1pPr>
            <a:lvl2pPr marL="742950" indent="-285750" defTabSz="342900">
              <a:spcBef>
                <a:spcPct val="20000"/>
              </a:spcBef>
              <a:buChar char="–"/>
              <a:defRPr sz="2800">
                <a:solidFill>
                  <a:schemeClr val="tx1"/>
                </a:solidFill>
                <a:latin typeface="Times New Roman" pitchFamily="18" charset="0"/>
                <a:ea typeface="MS PGothic" pitchFamily="34" charset="-128"/>
              </a:defRPr>
            </a:lvl2pPr>
            <a:lvl3pPr marL="1143000" indent="-228600" defTabSz="342900">
              <a:spcBef>
                <a:spcPct val="20000"/>
              </a:spcBef>
              <a:buChar char="•"/>
              <a:defRPr sz="2400">
                <a:solidFill>
                  <a:schemeClr val="tx1"/>
                </a:solidFill>
                <a:latin typeface="Times New Roman" pitchFamily="18" charset="0"/>
                <a:ea typeface="MS PGothic" pitchFamily="34" charset="-128"/>
              </a:defRPr>
            </a:lvl3pPr>
            <a:lvl4pPr marL="1600200" indent="-228600" defTabSz="342900">
              <a:spcBef>
                <a:spcPct val="20000"/>
              </a:spcBef>
              <a:buChar char="–"/>
              <a:defRPr sz="2000">
                <a:solidFill>
                  <a:schemeClr val="tx1"/>
                </a:solidFill>
                <a:latin typeface="Times New Roman" pitchFamily="18" charset="0"/>
                <a:ea typeface="MS PGothic" pitchFamily="34" charset="-128"/>
              </a:defRPr>
            </a:lvl4pPr>
            <a:lvl5pPr marL="2057400" indent="-228600" defTabSz="342900">
              <a:spcBef>
                <a:spcPct val="20000"/>
              </a:spcBef>
              <a:buChar char="»"/>
              <a:defRPr sz="2000">
                <a:solidFill>
                  <a:schemeClr val="tx1"/>
                </a:solidFill>
                <a:latin typeface="Times New Roman" pitchFamily="18" charset="0"/>
                <a:ea typeface="MS PGothic" pitchFamily="34" charset="-128"/>
              </a:defRPr>
            </a:lvl5pPr>
            <a:lvl6pPr marL="2514600" indent="-228600" defTabSz="3429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defTabSz="3429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defTabSz="3429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defTabSz="3429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marL="0" marR="0" lvl="0" indent="0" algn="ctr" defTabSz="342900" rtl="0" eaLnBrk="1" fontAlgn="auto" latinLnBrk="0" hangingPunct="1">
              <a:lnSpc>
                <a:spcPct val="100000"/>
              </a:lnSpc>
              <a:spcBef>
                <a:spcPct val="0"/>
              </a:spcBef>
              <a:spcAft>
                <a:spcPts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latin typeface="Verdana" pitchFamily="34" charset="0"/>
                <a:ea typeface="MS PGothic" pitchFamily="34" charset="-128"/>
                <a:cs typeface="+mn-cs"/>
              </a:rPr>
              <a:t>Can we understand which nurse specialisms there are so we know who to book with?</a:t>
            </a:r>
          </a:p>
          <a:p>
            <a:pPr marL="0" marR="0" lvl="0" indent="0" algn="ctr" defTabSz="342900" rtl="0" eaLnBrk="1" fontAlgn="auto" latinLnBrk="0" hangingPunct="1">
              <a:lnSpc>
                <a:spcPct val="100000"/>
              </a:lnSpc>
              <a:spcBef>
                <a:spcPct val="0"/>
              </a:spcBef>
              <a:spcAft>
                <a:spcPts val="0"/>
              </a:spcAft>
              <a:buClrTx/>
              <a:buSzTx/>
              <a:buFontTx/>
              <a:buNone/>
              <a:tabLst/>
              <a:defRPr/>
            </a:pPr>
            <a:r>
              <a:rPr lang="en-US" altLang="en-US" sz="1600" b="1" dirty="0">
                <a:solidFill>
                  <a:srgbClr val="FFFF00"/>
                </a:solidFill>
                <a:latin typeface="Verdana" pitchFamily="34" charset="0"/>
              </a:rPr>
              <a:t>Not every nurse is in every day, so depending on your need the reception team will book you in with the most appropriate nurse</a:t>
            </a:r>
            <a:endParaRPr kumimoji="0" lang="en-US" altLang="en-US" sz="1600" b="1" i="0" u="none" strike="noStrike" kern="1200" cap="none" spc="0" normalizeH="0" baseline="0" noProof="0" dirty="0">
              <a:ln>
                <a:noFill/>
              </a:ln>
              <a:solidFill>
                <a:srgbClr val="FFFF00"/>
              </a:solidFill>
              <a:effectLst/>
              <a:uLnTx/>
              <a:uFillTx/>
              <a:latin typeface="Verdana" pitchFamily="34" charset="0"/>
              <a:ea typeface="MS PGothic" pitchFamily="34" charset="-128"/>
              <a:cs typeface="+mn-cs"/>
            </a:endParaRPr>
          </a:p>
          <a:p>
            <a:pPr marL="0" marR="0" lvl="0" indent="0" algn="ctr" defTabSz="342900" rtl="0" eaLnBrk="1" fontAlgn="auto" latinLnBrk="0" hangingPunct="1">
              <a:lnSpc>
                <a:spcPct val="100000"/>
              </a:lnSpc>
              <a:spcBef>
                <a:spcPct val="0"/>
              </a:spcBef>
              <a:spcAft>
                <a:spcPts val="0"/>
              </a:spcAft>
              <a:buClrTx/>
              <a:buSzTx/>
              <a:buFontTx/>
              <a:buNone/>
              <a:tabLst/>
              <a:defRPr/>
            </a:pPr>
            <a:endParaRPr kumimoji="0" lang="en-US" altLang="en-US" sz="1600" b="1" i="0" u="none" strike="noStrike" kern="1200" cap="none" spc="0" normalizeH="0" baseline="0" noProof="0" dirty="0">
              <a:ln>
                <a:noFill/>
              </a:ln>
              <a:solidFill>
                <a:srgbClr val="FFFF00"/>
              </a:solidFill>
              <a:effectLst/>
              <a:uLnTx/>
              <a:uFillTx/>
              <a:latin typeface="Verdana" pitchFamily="34" charset="0"/>
              <a:ea typeface="MS PGothic" pitchFamily="34" charset="-128"/>
              <a:cs typeface="+mn-cs"/>
            </a:endParaRPr>
          </a:p>
          <a:p>
            <a:pPr marL="0" marR="0" lvl="0" indent="0" algn="ctr" defTabSz="342900" rtl="0" eaLnBrk="1" fontAlgn="auto" latinLnBrk="0" hangingPunct="1">
              <a:lnSpc>
                <a:spcPct val="100000"/>
              </a:lnSpc>
              <a:spcBef>
                <a:spcPct val="0"/>
              </a:spcBef>
              <a:spcAft>
                <a:spcPts val="0"/>
              </a:spcAft>
              <a:buClrTx/>
              <a:buSzTx/>
              <a:buFontTx/>
              <a:buNone/>
              <a:tabLst/>
              <a:defRPr/>
            </a:pPr>
            <a:endParaRPr kumimoji="0" lang="en-US" altLang="en-US" sz="1600" b="0" i="0" u="none" strike="noStrike" kern="1200" cap="none" spc="0" normalizeH="0" baseline="0" noProof="0" dirty="0">
              <a:ln>
                <a:noFill/>
              </a:ln>
              <a:solidFill>
                <a:prstClr val="black"/>
              </a:solidFill>
              <a:effectLst/>
              <a:uLnTx/>
              <a:uFillTx/>
              <a:latin typeface="Verdana" pitchFamily="34" charset="0"/>
              <a:ea typeface="MS PGothic" pitchFamily="34" charset="-128"/>
              <a:cs typeface="+mn-cs"/>
            </a:endParaRPr>
          </a:p>
        </p:txBody>
      </p:sp>
      <p:pic>
        <p:nvPicPr>
          <p:cNvPr id="3" name="Picture 2">
            <a:extLst>
              <a:ext uri="{FF2B5EF4-FFF2-40B4-BE49-F238E27FC236}">
                <a16:creationId xmlns:a16="http://schemas.microsoft.com/office/drawing/2014/main" id="{9AB1BB1B-5D23-4C43-A7A1-08455A92F97B}"/>
              </a:ext>
            </a:extLst>
          </p:cNvPr>
          <p:cNvPicPr>
            <a:picLocks noChangeAspect="1"/>
          </p:cNvPicPr>
          <p:nvPr/>
        </p:nvPicPr>
        <p:blipFill>
          <a:blip r:embed="rId3"/>
          <a:stretch>
            <a:fillRect/>
          </a:stretch>
        </p:blipFill>
        <p:spPr>
          <a:xfrm>
            <a:off x="10402988" y="5789486"/>
            <a:ext cx="1725318" cy="932769"/>
          </a:xfrm>
          <a:prstGeom prst="rect">
            <a:avLst/>
          </a:prstGeom>
        </p:spPr>
      </p:pic>
      <p:pic>
        <p:nvPicPr>
          <p:cNvPr id="2" name="Picture 1">
            <a:extLst>
              <a:ext uri="{FF2B5EF4-FFF2-40B4-BE49-F238E27FC236}">
                <a16:creationId xmlns:a16="http://schemas.microsoft.com/office/drawing/2014/main" id="{00B5EDDB-D4A2-1C3C-C158-770BB832B4AB}"/>
              </a:ext>
            </a:extLst>
          </p:cNvPr>
          <p:cNvPicPr>
            <a:picLocks noChangeAspect="1"/>
          </p:cNvPicPr>
          <p:nvPr/>
        </p:nvPicPr>
        <p:blipFill>
          <a:blip r:embed="rId4"/>
          <a:stretch>
            <a:fillRect/>
          </a:stretch>
        </p:blipFill>
        <p:spPr>
          <a:xfrm rot="21441397">
            <a:off x="374960" y="4114418"/>
            <a:ext cx="8400230" cy="2808737"/>
          </a:xfrm>
          <a:prstGeom prst="rect">
            <a:avLst/>
          </a:prstGeom>
        </p:spPr>
      </p:pic>
      <p:pic>
        <p:nvPicPr>
          <p:cNvPr id="4" name="Picture 3">
            <a:extLst>
              <a:ext uri="{FF2B5EF4-FFF2-40B4-BE49-F238E27FC236}">
                <a16:creationId xmlns:a16="http://schemas.microsoft.com/office/drawing/2014/main" id="{12DA8E9A-5674-A5EB-0AB5-0FEF5C3D3E4C}"/>
              </a:ext>
            </a:extLst>
          </p:cNvPr>
          <p:cNvPicPr>
            <a:picLocks noChangeAspect="1"/>
          </p:cNvPicPr>
          <p:nvPr/>
        </p:nvPicPr>
        <p:blipFill>
          <a:blip r:embed="rId5"/>
          <a:stretch>
            <a:fillRect/>
          </a:stretch>
        </p:blipFill>
        <p:spPr>
          <a:xfrm rot="10952206">
            <a:off x="6289341" y="907927"/>
            <a:ext cx="5569590" cy="3708854"/>
          </a:xfrm>
          <a:prstGeom prst="rect">
            <a:avLst/>
          </a:prstGeom>
        </p:spPr>
      </p:pic>
      <p:sp>
        <p:nvSpPr>
          <p:cNvPr id="7" name="TextBox 6">
            <a:extLst>
              <a:ext uri="{FF2B5EF4-FFF2-40B4-BE49-F238E27FC236}">
                <a16:creationId xmlns:a16="http://schemas.microsoft.com/office/drawing/2014/main" id="{6BDF6ABA-56DD-2840-38E2-C7A2A15F4739}"/>
              </a:ext>
            </a:extLst>
          </p:cNvPr>
          <p:cNvSpPr txBox="1"/>
          <p:nvPr/>
        </p:nvSpPr>
        <p:spPr>
          <a:xfrm>
            <a:off x="7022846" y="1532009"/>
            <a:ext cx="4242801" cy="2862322"/>
          </a:xfrm>
          <a:prstGeom prst="rect">
            <a:avLst/>
          </a:prstGeom>
          <a:noFill/>
        </p:spPr>
        <p:txBody>
          <a:bodyPr wrap="square">
            <a:spAutoFit/>
          </a:bodyPr>
          <a:lstStyle/>
          <a:p>
            <a:pPr marL="0" marR="0" lvl="0" indent="0" algn="ctr" defTabSz="3429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Verdana" pitchFamily="34" charset="0"/>
                <a:ea typeface="MS PGothic" pitchFamily="34" charset="-128"/>
                <a:cs typeface="+mn-cs"/>
              </a:rPr>
              <a:t>Why Does </a:t>
            </a:r>
            <a:r>
              <a:rPr kumimoji="0" lang="en-US" altLang="en-US" sz="1800" b="1" i="0" u="none" strike="noStrike" kern="1200" cap="none" spc="0" normalizeH="0" baseline="0" noProof="0" dirty="0" err="1">
                <a:ln>
                  <a:noFill/>
                </a:ln>
                <a:solidFill>
                  <a:prstClr val="black"/>
                </a:solidFill>
                <a:effectLst/>
                <a:uLnTx/>
                <a:uFillTx/>
                <a:latin typeface="Verdana" pitchFamily="34" charset="0"/>
                <a:ea typeface="MS PGothic" pitchFamily="34" charset="-128"/>
                <a:cs typeface="+mn-cs"/>
              </a:rPr>
              <a:t>Tattenhall</a:t>
            </a:r>
            <a:r>
              <a:rPr kumimoji="0" lang="en-US" altLang="en-US" sz="1800" b="1" i="0" u="none" strike="noStrike" kern="1200" cap="none" spc="0" normalizeH="0" baseline="0" noProof="0" dirty="0">
                <a:ln>
                  <a:noFill/>
                </a:ln>
                <a:solidFill>
                  <a:prstClr val="black"/>
                </a:solidFill>
                <a:effectLst/>
                <a:uLnTx/>
                <a:uFillTx/>
                <a:latin typeface="Verdana" pitchFamily="34" charset="0"/>
                <a:ea typeface="MS PGothic" pitchFamily="34" charset="-128"/>
                <a:cs typeface="+mn-cs"/>
              </a:rPr>
              <a:t> have longer hours than Farndon?</a:t>
            </a:r>
          </a:p>
          <a:p>
            <a:pPr marL="0" marR="0" lvl="0" indent="0" algn="ctr" defTabSz="342900" rtl="0" eaLnBrk="1" fontAlgn="auto" latinLnBrk="0" hangingPunct="1">
              <a:lnSpc>
                <a:spcPct val="100000"/>
              </a:lnSpc>
              <a:spcBef>
                <a:spcPct val="0"/>
              </a:spcBef>
              <a:spcAft>
                <a:spcPts val="0"/>
              </a:spcAft>
              <a:buClrTx/>
              <a:buSzTx/>
              <a:buFontTx/>
              <a:buNone/>
              <a:tabLst/>
              <a:defRPr/>
            </a:pPr>
            <a:endParaRPr lang="en-US" altLang="en-US" sz="1800" dirty="0">
              <a:solidFill>
                <a:prstClr val="black"/>
              </a:solidFill>
              <a:latin typeface="Verdana" pitchFamily="34" charset="0"/>
            </a:endParaRPr>
          </a:p>
          <a:p>
            <a:pPr marL="0" marR="0" lvl="0" indent="0" algn="ctr" defTabSz="3429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dirty="0">
                <a:ln>
                  <a:noFill/>
                </a:ln>
                <a:solidFill>
                  <a:srgbClr val="FFFF00"/>
                </a:solidFill>
                <a:effectLst/>
                <a:uLnTx/>
                <a:uFillTx/>
                <a:latin typeface="Verdana" pitchFamily="34" charset="0"/>
                <a:ea typeface="MS PGothic" pitchFamily="34" charset="-128"/>
                <a:cs typeface="+mn-cs"/>
              </a:rPr>
              <a:t>Farndon is a branch site of </a:t>
            </a:r>
            <a:r>
              <a:rPr kumimoji="0" lang="en-US" altLang="en-US" sz="1800" b="1" i="0" u="none" strike="noStrike" kern="1200" cap="none" spc="0" normalizeH="0" baseline="0" noProof="0" dirty="0" err="1">
                <a:ln>
                  <a:noFill/>
                </a:ln>
                <a:solidFill>
                  <a:srgbClr val="FFFF00"/>
                </a:solidFill>
                <a:effectLst/>
                <a:uLnTx/>
                <a:uFillTx/>
                <a:latin typeface="Verdana" pitchFamily="34" charset="0"/>
                <a:ea typeface="MS PGothic" pitchFamily="34" charset="-128"/>
                <a:cs typeface="+mn-cs"/>
              </a:rPr>
              <a:t>Tattenhall</a:t>
            </a:r>
            <a:r>
              <a:rPr kumimoji="0" lang="en-US" altLang="en-US" sz="1800" b="1" i="0" u="none" strike="noStrike" kern="1200" cap="none" spc="0" normalizeH="0" baseline="0" noProof="0" dirty="0">
                <a:ln>
                  <a:noFill/>
                </a:ln>
                <a:solidFill>
                  <a:srgbClr val="FFFF00"/>
                </a:solidFill>
                <a:effectLst/>
                <a:uLnTx/>
                <a:uFillTx/>
                <a:latin typeface="Verdana" pitchFamily="34" charset="0"/>
                <a:ea typeface="MS PGothic" pitchFamily="34" charset="-128"/>
                <a:cs typeface="+mn-cs"/>
              </a:rPr>
              <a:t>.  The NHS will not pay for Farndon to open for the same hours as </a:t>
            </a:r>
            <a:r>
              <a:rPr kumimoji="0" lang="en-US" altLang="en-US" sz="1800" b="1" i="0" u="none" strike="noStrike" kern="1200" cap="none" spc="0" normalizeH="0" baseline="0" noProof="0" dirty="0" err="1">
                <a:ln>
                  <a:noFill/>
                </a:ln>
                <a:solidFill>
                  <a:srgbClr val="FFFF00"/>
                </a:solidFill>
                <a:effectLst/>
                <a:uLnTx/>
                <a:uFillTx/>
                <a:latin typeface="Verdana" pitchFamily="34" charset="0"/>
                <a:ea typeface="MS PGothic" pitchFamily="34" charset="-128"/>
                <a:cs typeface="+mn-cs"/>
              </a:rPr>
              <a:t>Tattenhall</a:t>
            </a:r>
            <a:r>
              <a:rPr kumimoji="0" lang="en-US" altLang="en-US" sz="1800" b="1" i="0" u="none" strike="noStrike" kern="1200" cap="none" spc="0" normalizeH="0" baseline="0" noProof="0" dirty="0">
                <a:ln>
                  <a:noFill/>
                </a:ln>
                <a:solidFill>
                  <a:srgbClr val="FFFF00"/>
                </a:solidFill>
                <a:effectLst/>
                <a:uLnTx/>
                <a:uFillTx/>
                <a:latin typeface="Verdana" pitchFamily="34" charset="0"/>
                <a:ea typeface="MS PGothic" pitchFamily="34" charset="-128"/>
                <a:cs typeface="+mn-cs"/>
              </a:rPr>
              <a:t>.  Throughout the UK  other branch sites may only open 1-2 days a week</a:t>
            </a:r>
          </a:p>
        </p:txBody>
      </p:sp>
      <p:sp>
        <p:nvSpPr>
          <p:cNvPr id="11" name="TextBox 10">
            <a:extLst>
              <a:ext uri="{FF2B5EF4-FFF2-40B4-BE49-F238E27FC236}">
                <a16:creationId xmlns:a16="http://schemas.microsoft.com/office/drawing/2014/main" id="{9747F693-77F2-92B4-227C-47257E023D49}"/>
              </a:ext>
            </a:extLst>
          </p:cNvPr>
          <p:cNvSpPr txBox="1"/>
          <p:nvPr/>
        </p:nvSpPr>
        <p:spPr>
          <a:xfrm>
            <a:off x="1314450" y="4668135"/>
            <a:ext cx="7226300" cy="1631216"/>
          </a:xfrm>
          <a:prstGeom prst="rect">
            <a:avLst/>
          </a:prstGeom>
          <a:noFill/>
        </p:spPr>
        <p:txBody>
          <a:bodyPr wrap="square" rtlCol="0">
            <a:spAutoFit/>
          </a:bodyPr>
          <a:lstStyle/>
          <a:p>
            <a:r>
              <a:rPr lang="en-GB" sz="2000" b="1" dirty="0"/>
              <a:t>Why are there… no or fewer patients in the waiting room but it is hard to get an appointment?</a:t>
            </a:r>
          </a:p>
          <a:p>
            <a:r>
              <a:rPr lang="en-GB" sz="2000" b="1" dirty="0">
                <a:solidFill>
                  <a:srgbClr val="FFFF00"/>
                </a:solidFill>
              </a:rPr>
              <a:t>The new ‘book ahead’ system should make it easier. But there has been an increase in the number of telephone  appointments so not all patients now sit in the waiting room</a:t>
            </a:r>
          </a:p>
        </p:txBody>
      </p:sp>
    </p:spTree>
    <p:extLst>
      <p:ext uri="{BB962C8B-B14F-4D97-AF65-F5344CB8AC3E}">
        <p14:creationId xmlns:p14="http://schemas.microsoft.com/office/powerpoint/2010/main" val="247498916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81148" y="638759"/>
            <a:ext cx="8126413" cy="609600"/>
          </a:xfrm>
        </p:spPr>
        <p:txBody>
          <a:bodyPr>
            <a:noAutofit/>
          </a:bodyPr>
          <a:lstStyle/>
          <a:p>
            <a:pPr eaLnBrk="1" hangingPunct="1"/>
            <a:r>
              <a:rPr lang="en-GB" altLang="en-US" dirty="0"/>
              <a:t>Lastly…Some positive comments</a:t>
            </a:r>
            <a:endParaRPr lang="en-US" altLang="en-US" dirty="0"/>
          </a:p>
        </p:txBody>
      </p:sp>
      <p:pic>
        <p:nvPicPr>
          <p:cNvPr id="52229" name="Picture 4" descr="http://www.lsvtglobal.com/images/uploads/CMS/31/istock_000016086913large__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9227" y="4324889"/>
            <a:ext cx="1957387"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8" descr="http://t1.gstatic.com/images?q=tbn:ANd9GcRlBMx2DwfvxPt2jBKueSWNUIiXWfZ6TwG3CwXvckPapXnvqJ5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1176" y="1472125"/>
            <a:ext cx="1882004" cy="186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3" name="Oval Callout 6"/>
          <p:cNvSpPr>
            <a:spLocks noChangeArrowheads="1"/>
          </p:cNvSpPr>
          <p:nvPr/>
        </p:nvSpPr>
        <p:spPr bwMode="auto">
          <a:xfrm>
            <a:off x="3201099" y="1291978"/>
            <a:ext cx="4133381" cy="2092988"/>
          </a:xfrm>
          <a:prstGeom prst="wedgeEllipseCallout">
            <a:avLst>
              <a:gd name="adj1" fmla="val -56077"/>
              <a:gd name="adj2" fmla="val -26517"/>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342900">
              <a:spcBef>
                <a:spcPct val="20000"/>
              </a:spcBef>
              <a:buChar char="•"/>
              <a:defRPr sz="3200">
                <a:solidFill>
                  <a:schemeClr val="tx1"/>
                </a:solidFill>
                <a:latin typeface="Times New Roman" pitchFamily="18" charset="0"/>
                <a:ea typeface="MS PGothic" pitchFamily="34" charset="-128"/>
              </a:defRPr>
            </a:lvl1pPr>
            <a:lvl2pPr marL="742950" indent="-285750" defTabSz="342900">
              <a:spcBef>
                <a:spcPct val="20000"/>
              </a:spcBef>
              <a:buChar char="–"/>
              <a:defRPr sz="2800">
                <a:solidFill>
                  <a:schemeClr val="tx1"/>
                </a:solidFill>
                <a:latin typeface="Times New Roman" pitchFamily="18" charset="0"/>
                <a:ea typeface="MS PGothic" pitchFamily="34" charset="-128"/>
              </a:defRPr>
            </a:lvl2pPr>
            <a:lvl3pPr marL="1143000" indent="-228600" defTabSz="342900">
              <a:spcBef>
                <a:spcPct val="20000"/>
              </a:spcBef>
              <a:buChar char="•"/>
              <a:defRPr sz="2400">
                <a:solidFill>
                  <a:schemeClr val="tx1"/>
                </a:solidFill>
                <a:latin typeface="Times New Roman" pitchFamily="18" charset="0"/>
                <a:ea typeface="MS PGothic" pitchFamily="34" charset="-128"/>
              </a:defRPr>
            </a:lvl3pPr>
            <a:lvl4pPr marL="1600200" indent="-228600" defTabSz="342900">
              <a:spcBef>
                <a:spcPct val="20000"/>
              </a:spcBef>
              <a:buChar char="–"/>
              <a:defRPr sz="2000">
                <a:solidFill>
                  <a:schemeClr val="tx1"/>
                </a:solidFill>
                <a:latin typeface="Times New Roman" pitchFamily="18" charset="0"/>
                <a:ea typeface="MS PGothic" pitchFamily="34" charset="-128"/>
              </a:defRPr>
            </a:lvl4pPr>
            <a:lvl5pPr marL="2057400" indent="-228600" defTabSz="342900">
              <a:spcBef>
                <a:spcPct val="20000"/>
              </a:spcBef>
              <a:buChar char="»"/>
              <a:defRPr sz="2000">
                <a:solidFill>
                  <a:schemeClr val="tx1"/>
                </a:solidFill>
                <a:latin typeface="Times New Roman" pitchFamily="18" charset="0"/>
                <a:ea typeface="MS PGothic" pitchFamily="34" charset="-128"/>
              </a:defRPr>
            </a:lvl5pPr>
            <a:lvl6pPr marL="2514600" indent="-228600" defTabSz="3429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defTabSz="3429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defTabSz="3429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defTabSz="3429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lvl="0" algn="ctr">
              <a:spcBef>
                <a:spcPct val="0"/>
              </a:spcBef>
              <a:buNone/>
              <a:defRPr/>
            </a:pPr>
            <a:endParaRPr lang="en-GB" altLang="en-US" sz="1050" b="1" dirty="0">
              <a:solidFill>
                <a:schemeClr val="bg1"/>
              </a:solidFill>
              <a:latin typeface="Verdana" pitchFamily="34" charset="0"/>
            </a:endParaRPr>
          </a:p>
        </p:txBody>
      </p:sp>
      <p:pic>
        <p:nvPicPr>
          <p:cNvPr id="7" name="Picture 6">
            <a:extLst>
              <a:ext uri="{FF2B5EF4-FFF2-40B4-BE49-F238E27FC236}">
                <a16:creationId xmlns:a16="http://schemas.microsoft.com/office/drawing/2014/main" id="{6D235E4B-EF0B-4250-8F9C-FC42E42E8883}"/>
              </a:ext>
            </a:extLst>
          </p:cNvPr>
          <p:cNvPicPr>
            <a:picLocks noChangeAspect="1"/>
          </p:cNvPicPr>
          <p:nvPr/>
        </p:nvPicPr>
        <p:blipFill>
          <a:blip r:embed="rId5"/>
          <a:stretch>
            <a:fillRect/>
          </a:stretch>
        </p:blipFill>
        <p:spPr>
          <a:xfrm rot="15295861">
            <a:off x="2016359" y="2854526"/>
            <a:ext cx="3429811" cy="4277518"/>
          </a:xfrm>
          <a:prstGeom prst="rect">
            <a:avLst/>
          </a:prstGeom>
        </p:spPr>
      </p:pic>
      <p:pic>
        <p:nvPicPr>
          <p:cNvPr id="11" name="Picture 10">
            <a:extLst>
              <a:ext uri="{FF2B5EF4-FFF2-40B4-BE49-F238E27FC236}">
                <a16:creationId xmlns:a16="http://schemas.microsoft.com/office/drawing/2014/main" id="{CFFEADA8-7EFA-40F7-A3FF-91E84699766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33166" y="2626045"/>
            <a:ext cx="2306320" cy="1785755"/>
          </a:xfrm>
          <a:prstGeom prst="rect">
            <a:avLst/>
          </a:prstGeom>
        </p:spPr>
      </p:pic>
      <p:pic>
        <p:nvPicPr>
          <p:cNvPr id="22" name="Picture 21">
            <a:extLst>
              <a:ext uri="{FF2B5EF4-FFF2-40B4-BE49-F238E27FC236}">
                <a16:creationId xmlns:a16="http://schemas.microsoft.com/office/drawing/2014/main" id="{76A45EC8-71D0-4A05-8F05-02FC3D71DCF0}"/>
              </a:ext>
            </a:extLst>
          </p:cNvPr>
          <p:cNvPicPr>
            <a:picLocks noChangeAspect="1"/>
          </p:cNvPicPr>
          <p:nvPr/>
        </p:nvPicPr>
        <p:blipFill>
          <a:blip r:embed="rId5"/>
          <a:stretch>
            <a:fillRect/>
          </a:stretch>
        </p:blipFill>
        <p:spPr>
          <a:xfrm>
            <a:off x="8002782" y="902189"/>
            <a:ext cx="2810500" cy="1676545"/>
          </a:xfrm>
          <a:prstGeom prst="rect">
            <a:avLst/>
          </a:prstGeom>
        </p:spPr>
      </p:pic>
      <p:pic>
        <p:nvPicPr>
          <p:cNvPr id="3" name="Picture 2">
            <a:extLst>
              <a:ext uri="{FF2B5EF4-FFF2-40B4-BE49-F238E27FC236}">
                <a16:creationId xmlns:a16="http://schemas.microsoft.com/office/drawing/2014/main" id="{9AB1BB1B-5D23-4C43-A7A1-08455A92F97B}"/>
              </a:ext>
            </a:extLst>
          </p:cNvPr>
          <p:cNvPicPr>
            <a:picLocks noChangeAspect="1"/>
          </p:cNvPicPr>
          <p:nvPr/>
        </p:nvPicPr>
        <p:blipFill>
          <a:blip r:embed="rId7"/>
          <a:stretch>
            <a:fillRect/>
          </a:stretch>
        </p:blipFill>
        <p:spPr>
          <a:xfrm>
            <a:off x="10402988" y="5789486"/>
            <a:ext cx="1725318" cy="932769"/>
          </a:xfrm>
          <a:prstGeom prst="rect">
            <a:avLst/>
          </a:prstGeom>
        </p:spPr>
      </p:pic>
      <p:sp>
        <p:nvSpPr>
          <p:cNvPr id="4" name="TextBox 3">
            <a:extLst>
              <a:ext uri="{FF2B5EF4-FFF2-40B4-BE49-F238E27FC236}">
                <a16:creationId xmlns:a16="http://schemas.microsoft.com/office/drawing/2014/main" id="{D8586A1C-F87A-A513-9A9D-5F687E1EF988}"/>
              </a:ext>
            </a:extLst>
          </p:cNvPr>
          <p:cNvSpPr txBox="1"/>
          <p:nvPr/>
        </p:nvSpPr>
        <p:spPr>
          <a:xfrm>
            <a:off x="3755814" y="1843348"/>
            <a:ext cx="3459505" cy="923330"/>
          </a:xfrm>
          <a:prstGeom prst="rect">
            <a:avLst/>
          </a:prstGeom>
          <a:noFill/>
        </p:spPr>
        <p:txBody>
          <a:bodyPr wrap="square">
            <a:spAutoFit/>
          </a:bodyPr>
          <a:lstStyle/>
          <a:p>
            <a:r>
              <a:rPr lang="en-GB" sz="1800" b="1" i="0" u="none" strike="noStrike" dirty="0">
                <a:solidFill>
                  <a:srgbClr val="FFFF00"/>
                </a:solidFill>
                <a:effectLst/>
                <a:latin typeface="Calibri" panose="020F0502020204030204" pitchFamily="34" charset="0"/>
              </a:rPr>
              <a:t>Excellent care and treatment …just a wee bit difficult to get an appointment.</a:t>
            </a:r>
            <a:r>
              <a:rPr lang="en-GB" sz="1400" b="1" dirty="0">
                <a:solidFill>
                  <a:srgbClr val="FFFF00"/>
                </a:solidFill>
              </a:rPr>
              <a:t> </a:t>
            </a:r>
          </a:p>
        </p:txBody>
      </p:sp>
      <p:sp>
        <p:nvSpPr>
          <p:cNvPr id="6" name="TextBox 5">
            <a:extLst>
              <a:ext uri="{FF2B5EF4-FFF2-40B4-BE49-F238E27FC236}">
                <a16:creationId xmlns:a16="http://schemas.microsoft.com/office/drawing/2014/main" id="{AF8C41A3-B8F7-BB8C-0AE6-59DB5C6C44D9}"/>
              </a:ext>
            </a:extLst>
          </p:cNvPr>
          <p:cNvSpPr txBox="1"/>
          <p:nvPr/>
        </p:nvSpPr>
        <p:spPr>
          <a:xfrm>
            <a:off x="8324082" y="1217395"/>
            <a:ext cx="2489200" cy="923330"/>
          </a:xfrm>
          <a:prstGeom prst="rect">
            <a:avLst/>
          </a:prstGeom>
          <a:noFill/>
        </p:spPr>
        <p:txBody>
          <a:bodyPr wrap="square">
            <a:spAutoFit/>
          </a:bodyPr>
          <a:lstStyle/>
          <a:p>
            <a:r>
              <a:rPr lang="en-GB" sz="1800" b="1" i="0" u="none" strike="noStrike" dirty="0">
                <a:solidFill>
                  <a:srgbClr val="FFFF00"/>
                </a:solidFill>
                <a:effectLst/>
                <a:latin typeface="Calibri" panose="020F0502020204030204" pitchFamily="34" charset="0"/>
              </a:rPr>
              <a:t>A BIG THANK YOU TO ONE AND ALL, KEEP SMILING!</a:t>
            </a:r>
            <a:r>
              <a:rPr lang="en-GB" b="1" dirty="0">
                <a:solidFill>
                  <a:srgbClr val="FFFF00"/>
                </a:solidFill>
              </a:rPr>
              <a:t> </a:t>
            </a:r>
          </a:p>
        </p:txBody>
      </p:sp>
      <p:sp>
        <p:nvSpPr>
          <p:cNvPr id="9" name="TextBox 8">
            <a:extLst>
              <a:ext uri="{FF2B5EF4-FFF2-40B4-BE49-F238E27FC236}">
                <a16:creationId xmlns:a16="http://schemas.microsoft.com/office/drawing/2014/main" id="{B829BF02-40FC-5452-67B8-60D5E1D2C68B}"/>
              </a:ext>
            </a:extLst>
          </p:cNvPr>
          <p:cNvSpPr txBox="1"/>
          <p:nvPr/>
        </p:nvSpPr>
        <p:spPr>
          <a:xfrm>
            <a:off x="1805881" y="3736126"/>
            <a:ext cx="3256794" cy="2677656"/>
          </a:xfrm>
          <a:prstGeom prst="rect">
            <a:avLst/>
          </a:prstGeom>
          <a:noFill/>
        </p:spPr>
        <p:txBody>
          <a:bodyPr wrap="square">
            <a:spAutoFit/>
          </a:bodyPr>
          <a:lstStyle/>
          <a:p>
            <a:pPr lvl="0" algn="ctr">
              <a:spcBef>
                <a:spcPct val="0"/>
              </a:spcBef>
              <a:buNone/>
              <a:defRPr/>
            </a:pPr>
            <a:r>
              <a:rPr lang="en-GB" altLang="en-US" sz="1400" b="1" dirty="0">
                <a:solidFill>
                  <a:srgbClr val="FFFF00"/>
                </a:solidFill>
                <a:latin typeface="Verdana" pitchFamily="34" charset="0"/>
              </a:rPr>
              <a:t>RECEPTIONISTS ARE FABULOUS AND I AM CONSTANTLY STAGGERED THAT YOU RECEIVE DISCOURTEOUS BEHAVIOUR FROM PATIENTS. ANPs PROVIDE REALLY GREAT CARE AND CAN BE PREFERABLE/ MORE EFFECTIVE THAN SEEING A GP.</a:t>
            </a:r>
          </a:p>
          <a:p>
            <a:pPr lvl="0" algn="ctr">
              <a:spcBef>
                <a:spcPct val="0"/>
              </a:spcBef>
              <a:buNone/>
              <a:defRPr/>
            </a:pPr>
            <a:r>
              <a:rPr lang="en-GB" altLang="en-US" sz="1400" b="1" dirty="0">
                <a:solidFill>
                  <a:srgbClr val="FFFF00"/>
                </a:solidFill>
                <a:latin typeface="Verdana" pitchFamily="34" charset="0"/>
              </a:rPr>
              <a:t>THANK YOU FOR YOUR HARD WORK AND CARE</a:t>
            </a:r>
          </a:p>
        </p:txBody>
      </p:sp>
    </p:spTree>
    <p:extLst>
      <p:ext uri="{BB962C8B-B14F-4D97-AF65-F5344CB8AC3E}">
        <p14:creationId xmlns:p14="http://schemas.microsoft.com/office/powerpoint/2010/main" val="35689392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lstStyle/>
          <a:p>
            <a:endParaRPr lang="en-GB" dirty="0"/>
          </a:p>
        </p:txBody>
      </p:sp>
      <p:pic>
        <p:nvPicPr>
          <p:cNvPr id="6" name="Picture 5" descr="A picture containing font, graphics, graphic design, text&#10;&#10;Description automatically generated">
            <a:extLst>
              <a:ext uri="{FF2B5EF4-FFF2-40B4-BE49-F238E27FC236}">
                <a16:creationId xmlns:a16="http://schemas.microsoft.com/office/drawing/2014/main" id="{14651D76-B814-3521-66DF-6E4DB2D929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1814" y="0"/>
            <a:ext cx="4405886" cy="3145997"/>
          </a:xfrm>
          <a:prstGeom prst="rect">
            <a:avLst/>
          </a:prstGeom>
        </p:spPr>
      </p:pic>
      <p:sp>
        <p:nvSpPr>
          <p:cNvPr id="4" name="TextBox 3">
            <a:extLst>
              <a:ext uri="{FF2B5EF4-FFF2-40B4-BE49-F238E27FC236}">
                <a16:creationId xmlns:a16="http://schemas.microsoft.com/office/drawing/2014/main" id="{BA04C907-DA20-60E6-9DB8-F2085D0CCE35}"/>
              </a:ext>
            </a:extLst>
          </p:cNvPr>
          <p:cNvSpPr txBox="1"/>
          <p:nvPr/>
        </p:nvSpPr>
        <p:spPr>
          <a:xfrm>
            <a:off x="654050" y="4622800"/>
            <a:ext cx="10096500" cy="1754326"/>
          </a:xfrm>
          <a:prstGeom prst="rect">
            <a:avLst/>
          </a:prstGeom>
          <a:noFill/>
        </p:spPr>
        <p:txBody>
          <a:bodyPr wrap="square" rtlCol="0">
            <a:spAutoFit/>
          </a:bodyPr>
          <a:lstStyle/>
          <a:p>
            <a:r>
              <a:rPr lang="en-GB" sz="3600" b="1" dirty="0"/>
              <a:t>If you require more detail/clarification about  anything in the slides, feel free to contact the PPG   </a:t>
            </a:r>
            <a:r>
              <a:rPr lang="en-GB" sz="3600" b="1" dirty="0">
                <a:hlinkClick r:id="rId4"/>
              </a:rPr>
              <a:t>vsg.ppg@nhs.net</a:t>
            </a:r>
            <a:endParaRPr lang="en-GB" sz="3600" b="1" dirty="0"/>
          </a:p>
        </p:txBody>
      </p:sp>
    </p:spTree>
    <p:extLst>
      <p:ext uri="{BB962C8B-B14F-4D97-AF65-F5344CB8AC3E}">
        <p14:creationId xmlns:p14="http://schemas.microsoft.com/office/powerpoint/2010/main" val="525503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71450" y="934606"/>
            <a:ext cx="10972800" cy="1066800"/>
          </a:xfrm>
        </p:spPr>
        <p:txBody>
          <a:bodyPr rtlCol="0">
            <a:normAutofit fontScale="90000"/>
          </a:bodyPr>
          <a:lstStyle/>
          <a:p>
            <a:pPr rtl="0"/>
            <a:r>
              <a:rPr lang="en-GB" dirty="0"/>
              <a:t>How are Appointments Booked? </a:t>
            </a:r>
            <a:r>
              <a:rPr lang="en-GB" sz="2700" dirty="0"/>
              <a:t>(</a:t>
            </a:r>
            <a:r>
              <a:rPr lang="en-GB" sz="2700" i="1" dirty="0"/>
              <a:t>more than one answer was possible)</a:t>
            </a:r>
            <a:r>
              <a:rPr lang="en-GB" sz="2700" dirty="0"/>
              <a:t> </a:t>
            </a:r>
          </a:p>
        </p:txBody>
      </p:sp>
      <p:pic>
        <p:nvPicPr>
          <p:cNvPr id="2" name="Picture 1" descr="A picture containing font, graphics, graphic design, text&#10;&#10;Description automatically generated">
            <a:extLst>
              <a:ext uri="{FF2B5EF4-FFF2-40B4-BE49-F238E27FC236}">
                <a16:creationId xmlns:a16="http://schemas.microsoft.com/office/drawing/2014/main" id="{3F230956-812A-F0AD-D30A-009E902D38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8850" y="5293626"/>
            <a:ext cx="2197100" cy="1568826"/>
          </a:xfrm>
          <a:prstGeom prst="rect">
            <a:avLst/>
          </a:prstGeom>
        </p:spPr>
      </p:pic>
      <p:graphicFrame>
        <p:nvGraphicFramePr>
          <p:cNvPr id="16" name="Chart 15">
            <a:extLst>
              <a:ext uri="{FF2B5EF4-FFF2-40B4-BE49-F238E27FC236}">
                <a16:creationId xmlns:a16="http://schemas.microsoft.com/office/drawing/2014/main" id="{E962ED3C-FF06-A74E-D212-42B64D329F68}"/>
              </a:ext>
            </a:extLst>
          </p:cNvPr>
          <p:cNvGraphicFramePr>
            <a:graphicFrameLocks/>
          </p:cNvGraphicFramePr>
          <p:nvPr>
            <p:extLst>
              <p:ext uri="{D42A27DB-BD31-4B8C-83A1-F6EECF244321}">
                <p14:modId xmlns:p14="http://schemas.microsoft.com/office/powerpoint/2010/main" val="874624236"/>
              </p:ext>
            </p:extLst>
          </p:nvPr>
        </p:nvGraphicFramePr>
        <p:xfrm>
          <a:off x="4343400" y="1587500"/>
          <a:ext cx="7086600" cy="3683000"/>
        </p:xfrm>
        <a:graphic>
          <a:graphicData uri="http://schemas.openxmlformats.org/drawingml/2006/chart">
            <c:chart xmlns:c="http://schemas.openxmlformats.org/drawingml/2006/chart" xmlns:r="http://schemas.openxmlformats.org/officeDocument/2006/relationships" r:id="rId4"/>
          </a:graphicData>
        </a:graphic>
      </p:graphicFrame>
      <p:sp>
        <p:nvSpPr>
          <p:cNvPr id="17" name="Content Placeholder 2">
            <a:extLst>
              <a:ext uri="{FF2B5EF4-FFF2-40B4-BE49-F238E27FC236}">
                <a16:creationId xmlns:a16="http://schemas.microsoft.com/office/drawing/2014/main" id="{5E683AAC-14AD-7B59-8D07-4FC0A0904B52}"/>
              </a:ext>
            </a:extLst>
          </p:cNvPr>
          <p:cNvSpPr>
            <a:spLocks noGrp="1"/>
          </p:cNvSpPr>
          <p:nvPr>
            <p:ph idx="1"/>
          </p:nvPr>
        </p:nvSpPr>
        <p:spPr>
          <a:xfrm>
            <a:off x="361950" y="2314121"/>
            <a:ext cx="4318000" cy="4325112"/>
          </a:xfrm>
        </p:spPr>
        <p:txBody>
          <a:bodyPr>
            <a:normAutofit/>
          </a:bodyPr>
          <a:lstStyle/>
          <a:p>
            <a:pPr>
              <a:spcAft>
                <a:spcPts val="3000"/>
              </a:spcAft>
            </a:pPr>
            <a:r>
              <a:rPr lang="en-GB" sz="2400" b="1" dirty="0">
                <a:solidFill>
                  <a:srgbClr val="0070C0"/>
                </a:solidFill>
              </a:rPr>
              <a:t>80 </a:t>
            </a:r>
            <a:r>
              <a:rPr lang="en-GB" sz="2400" dirty="0">
                <a:solidFill>
                  <a:srgbClr val="808080"/>
                </a:solidFill>
              </a:rPr>
              <a:t>people</a:t>
            </a:r>
            <a:r>
              <a:rPr lang="en-GB" sz="2400" b="1" dirty="0">
                <a:solidFill>
                  <a:srgbClr val="0070C0"/>
                </a:solidFill>
              </a:rPr>
              <a:t> </a:t>
            </a:r>
            <a:r>
              <a:rPr lang="en-GB" sz="2400" dirty="0">
                <a:solidFill>
                  <a:srgbClr val="808080"/>
                </a:solidFill>
              </a:rPr>
              <a:t>said</a:t>
            </a:r>
            <a:r>
              <a:rPr lang="en-GB" sz="2400" b="1" dirty="0">
                <a:solidFill>
                  <a:srgbClr val="0070C0"/>
                </a:solidFill>
              </a:rPr>
              <a:t> in person</a:t>
            </a:r>
          </a:p>
          <a:p>
            <a:pPr>
              <a:spcAft>
                <a:spcPts val="3000"/>
              </a:spcAft>
            </a:pPr>
            <a:r>
              <a:rPr lang="en-GB" sz="2400" b="1" dirty="0">
                <a:solidFill>
                  <a:srgbClr val="0070C0"/>
                </a:solidFill>
              </a:rPr>
              <a:t>312 </a:t>
            </a:r>
            <a:r>
              <a:rPr lang="en-GB" sz="2400" dirty="0">
                <a:solidFill>
                  <a:srgbClr val="808080"/>
                </a:solidFill>
              </a:rPr>
              <a:t>people</a:t>
            </a:r>
            <a:r>
              <a:rPr lang="en-GB" sz="2400" b="1" dirty="0">
                <a:solidFill>
                  <a:srgbClr val="0070C0"/>
                </a:solidFill>
              </a:rPr>
              <a:t> </a:t>
            </a:r>
            <a:r>
              <a:rPr lang="en-GB" sz="2400" dirty="0">
                <a:solidFill>
                  <a:srgbClr val="808080"/>
                </a:solidFill>
              </a:rPr>
              <a:t>said </a:t>
            </a:r>
            <a:r>
              <a:rPr lang="en-GB" sz="2400" b="1" dirty="0">
                <a:solidFill>
                  <a:srgbClr val="0070C0"/>
                </a:solidFill>
              </a:rPr>
              <a:t>online</a:t>
            </a:r>
          </a:p>
          <a:p>
            <a:pPr>
              <a:spcAft>
                <a:spcPts val="3000"/>
              </a:spcAft>
            </a:pPr>
            <a:r>
              <a:rPr lang="en-GB" sz="2400" b="1" dirty="0">
                <a:solidFill>
                  <a:srgbClr val="0070C0"/>
                </a:solidFill>
              </a:rPr>
              <a:t>467 </a:t>
            </a:r>
            <a:r>
              <a:rPr lang="en-GB" sz="2400" dirty="0">
                <a:solidFill>
                  <a:srgbClr val="808080"/>
                </a:solidFill>
              </a:rPr>
              <a:t>people said </a:t>
            </a:r>
            <a:r>
              <a:rPr lang="en-GB" sz="2400" b="1" dirty="0">
                <a:solidFill>
                  <a:srgbClr val="0070C0"/>
                </a:solidFill>
              </a:rPr>
              <a:t>by phone</a:t>
            </a:r>
          </a:p>
        </p:txBody>
      </p:sp>
      <p:sp>
        <p:nvSpPr>
          <p:cNvPr id="18" name="TextBox 17">
            <a:extLst>
              <a:ext uri="{FF2B5EF4-FFF2-40B4-BE49-F238E27FC236}">
                <a16:creationId xmlns:a16="http://schemas.microsoft.com/office/drawing/2014/main" id="{919367F0-E09F-4D61-3ABC-092B812CDE9F}"/>
              </a:ext>
            </a:extLst>
          </p:cNvPr>
          <p:cNvSpPr txBox="1"/>
          <p:nvPr/>
        </p:nvSpPr>
        <p:spPr>
          <a:xfrm>
            <a:off x="463550" y="5293626"/>
            <a:ext cx="9188450" cy="1384995"/>
          </a:xfrm>
          <a:prstGeom prst="rect">
            <a:avLst/>
          </a:prstGeom>
          <a:noFill/>
        </p:spPr>
        <p:txBody>
          <a:bodyPr wrap="square">
            <a:spAutoFit/>
          </a:bodyPr>
          <a:lstStyle/>
          <a:p>
            <a:pPr algn="ctr"/>
            <a:r>
              <a:rPr lang="en-GB" sz="2800" b="1" dirty="0">
                <a:solidFill>
                  <a:srgbClr val="0070C0"/>
                </a:solidFill>
              </a:rPr>
              <a:t>Since the last survey an </a:t>
            </a:r>
            <a:r>
              <a:rPr lang="en-GB" sz="2800" b="1" dirty="0">
                <a:solidFill>
                  <a:srgbClr val="FF0000"/>
                </a:solidFill>
              </a:rPr>
              <a:t>additional 22% </a:t>
            </a:r>
            <a:r>
              <a:rPr lang="en-GB" sz="2800" b="1" dirty="0">
                <a:solidFill>
                  <a:srgbClr val="0070C0"/>
                </a:solidFill>
              </a:rPr>
              <a:t>of patients </a:t>
            </a:r>
            <a:r>
              <a:rPr lang="en-GB" sz="2800" b="1" dirty="0">
                <a:solidFill>
                  <a:srgbClr val="FF0000"/>
                </a:solidFill>
              </a:rPr>
              <a:t>booked their appointments online</a:t>
            </a:r>
            <a:r>
              <a:rPr lang="en-GB" sz="2800" b="1" dirty="0">
                <a:solidFill>
                  <a:srgbClr val="0070C0"/>
                </a:solidFill>
              </a:rPr>
              <a:t>; with fewer people booking via phone or in person.</a:t>
            </a:r>
            <a:endParaRPr lang="en-GB" sz="2800" dirty="0"/>
          </a:p>
        </p:txBody>
      </p:sp>
    </p:spTree>
    <p:extLst>
      <p:ext uri="{BB962C8B-B14F-4D97-AF65-F5344CB8AC3E}">
        <p14:creationId xmlns:p14="http://schemas.microsoft.com/office/powerpoint/2010/main" val="423703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350" y="565150"/>
            <a:ext cx="10972800" cy="1066800"/>
          </a:xfrm>
        </p:spPr>
        <p:txBody>
          <a:bodyPr rtlCol="0"/>
          <a:lstStyle/>
          <a:p>
            <a:pPr rtl="0"/>
            <a:r>
              <a:rPr lang="en-GB" dirty="0"/>
              <a:t>Booking appointments with a Preferred GP?</a:t>
            </a:r>
          </a:p>
        </p:txBody>
      </p:sp>
      <p:pic>
        <p:nvPicPr>
          <p:cNvPr id="4" name="Picture 3" descr="A picture containing font, graphics, graphic design, text&#10;&#10;Description automatically generated">
            <a:extLst>
              <a:ext uri="{FF2B5EF4-FFF2-40B4-BE49-F238E27FC236}">
                <a16:creationId xmlns:a16="http://schemas.microsoft.com/office/drawing/2014/main" id="{695A6507-F511-97EC-34B8-16BB8EDDBE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0" y="5146934"/>
            <a:ext cx="2197100" cy="1568826"/>
          </a:xfrm>
          <a:prstGeom prst="rect">
            <a:avLst/>
          </a:prstGeom>
        </p:spPr>
      </p:pic>
      <p:graphicFrame>
        <p:nvGraphicFramePr>
          <p:cNvPr id="3" name="Chart 2">
            <a:extLst>
              <a:ext uri="{FF2B5EF4-FFF2-40B4-BE49-F238E27FC236}">
                <a16:creationId xmlns:a16="http://schemas.microsoft.com/office/drawing/2014/main" id="{42F1FFE9-409C-8809-9BA8-4C61F740B0E2}"/>
              </a:ext>
            </a:extLst>
          </p:cNvPr>
          <p:cNvGraphicFramePr>
            <a:graphicFrameLocks/>
          </p:cNvGraphicFramePr>
          <p:nvPr>
            <p:extLst>
              <p:ext uri="{D42A27DB-BD31-4B8C-83A1-F6EECF244321}">
                <p14:modId xmlns:p14="http://schemas.microsoft.com/office/powerpoint/2010/main" val="744174571"/>
              </p:ext>
            </p:extLst>
          </p:nvPr>
        </p:nvGraphicFramePr>
        <p:xfrm>
          <a:off x="368300" y="1937197"/>
          <a:ext cx="5143500" cy="375285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95EFA85D-D443-0BA6-3B3E-50345130C4A3}"/>
              </a:ext>
            </a:extLst>
          </p:cNvPr>
          <p:cNvSpPr txBox="1"/>
          <p:nvPr/>
        </p:nvSpPr>
        <p:spPr>
          <a:xfrm>
            <a:off x="7651750" y="1652410"/>
            <a:ext cx="3644900" cy="461665"/>
          </a:xfrm>
          <a:prstGeom prst="rect">
            <a:avLst/>
          </a:prstGeom>
          <a:noFill/>
        </p:spPr>
        <p:txBody>
          <a:bodyPr wrap="square" rtlCol="0">
            <a:spAutoFit/>
          </a:bodyPr>
          <a:lstStyle/>
          <a:p>
            <a:r>
              <a:rPr lang="en-GB" sz="2400" dirty="0">
                <a:solidFill>
                  <a:schemeClr val="bg2">
                    <a:lumMod val="50000"/>
                  </a:schemeClr>
                </a:solidFill>
                <a:latin typeface="+mj-lt"/>
              </a:rPr>
              <a:t>Follow-Up Appointment</a:t>
            </a:r>
          </a:p>
        </p:txBody>
      </p:sp>
      <p:sp>
        <p:nvSpPr>
          <p:cNvPr id="6" name="TextBox 5">
            <a:extLst>
              <a:ext uri="{FF2B5EF4-FFF2-40B4-BE49-F238E27FC236}">
                <a16:creationId xmlns:a16="http://schemas.microsoft.com/office/drawing/2014/main" id="{174BF8E3-4BD9-096F-27F5-FD24384EFB47}"/>
              </a:ext>
            </a:extLst>
          </p:cNvPr>
          <p:cNvSpPr txBox="1"/>
          <p:nvPr/>
        </p:nvSpPr>
        <p:spPr>
          <a:xfrm>
            <a:off x="1384300" y="1713915"/>
            <a:ext cx="2628900" cy="461665"/>
          </a:xfrm>
          <a:prstGeom prst="rect">
            <a:avLst/>
          </a:prstGeom>
          <a:noFill/>
        </p:spPr>
        <p:txBody>
          <a:bodyPr wrap="square" rtlCol="0">
            <a:spAutoFit/>
          </a:bodyPr>
          <a:lstStyle/>
          <a:p>
            <a:r>
              <a:rPr lang="en-GB" sz="2400" dirty="0">
                <a:solidFill>
                  <a:schemeClr val="bg2">
                    <a:lumMod val="50000"/>
                  </a:schemeClr>
                </a:solidFill>
                <a:latin typeface="+mj-lt"/>
              </a:rPr>
              <a:t>Initial Appointment</a:t>
            </a:r>
          </a:p>
        </p:txBody>
      </p:sp>
      <p:graphicFrame>
        <p:nvGraphicFramePr>
          <p:cNvPr id="7" name="Chart 6">
            <a:extLst>
              <a:ext uri="{FF2B5EF4-FFF2-40B4-BE49-F238E27FC236}">
                <a16:creationId xmlns:a16="http://schemas.microsoft.com/office/drawing/2014/main" id="{E64F1E9A-6297-5F3C-996C-648593254441}"/>
              </a:ext>
            </a:extLst>
          </p:cNvPr>
          <p:cNvGraphicFramePr>
            <a:graphicFrameLocks/>
          </p:cNvGraphicFramePr>
          <p:nvPr>
            <p:extLst>
              <p:ext uri="{D42A27DB-BD31-4B8C-83A1-F6EECF244321}">
                <p14:modId xmlns:p14="http://schemas.microsoft.com/office/powerpoint/2010/main" val="2651436527"/>
              </p:ext>
            </p:extLst>
          </p:nvPr>
        </p:nvGraphicFramePr>
        <p:xfrm>
          <a:off x="6527800" y="2064197"/>
          <a:ext cx="4940300" cy="3498850"/>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a:extLst>
              <a:ext uri="{FF2B5EF4-FFF2-40B4-BE49-F238E27FC236}">
                <a16:creationId xmlns:a16="http://schemas.microsoft.com/office/drawing/2014/main" id="{E5FEC45B-C356-C500-5954-69D4AE2A8DFA}"/>
              </a:ext>
            </a:extLst>
          </p:cNvPr>
          <p:cNvSpPr txBox="1"/>
          <p:nvPr/>
        </p:nvSpPr>
        <p:spPr>
          <a:xfrm>
            <a:off x="425450" y="5768351"/>
            <a:ext cx="8832850" cy="1015663"/>
          </a:xfrm>
          <a:prstGeom prst="rect">
            <a:avLst/>
          </a:prstGeom>
          <a:noFill/>
        </p:spPr>
        <p:txBody>
          <a:bodyPr wrap="square" rtlCol="0">
            <a:spAutoFit/>
          </a:bodyPr>
          <a:lstStyle/>
          <a:p>
            <a:r>
              <a:rPr lang="en-GB" sz="2000" b="1" dirty="0">
                <a:solidFill>
                  <a:schemeClr val="accent3"/>
                </a:solidFill>
              </a:rPr>
              <a:t>Patients were less concerned about booking appointments with a preferred GP for an </a:t>
            </a:r>
            <a:r>
              <a:rPr lang="en-GB" sz="2000" b="1" dirty="0">
                <a:solidFill>
                  <a:srgbClr val="FF0000"/>
                </a:solidFill>
              </a:rPr>
              <a:t>initial appointment, </a:t>
            </a:r>
            <a:r>
              <a:rPr lang="en-GB" sz="2000" b="1" dirty="0">
                <a:solidFill>
                  <a:schemeClr val="accent3"/>
                </a:solidFill>
              </a:rPr>
              <a:t>but </a:t>
            </a:r>
            <a:r>
              <a:rPr lang="en-GB" sz="2000" b="1" dirty="0">
                <a:solidFill>
                  <a:srgbClr val="FF0000"/>
                </a:solidFill>
              </a:rPr>
              <a:t>results are similar for follow-up appointments to 2018 </a:t>
            </a:r>
            <a:r>
              <a:rPr lang="en-GB" sz="2000" b="1" dirty="0">
                <a:solidFill>
                  <a:schemeClr val="accent3"/>
                </a:solidFill>
              </a:rPr>
              <a:t>where patients felt continuity was important.</a:t>
            </a:r>
          </a:p>
        </p:txBody>
      </p:sp>
    </p:spTree>
    <p:extLst>
      <p:ext uri="{BB962C8B-B14F-4D97-AF65-F5344CB8AC3E}">
        <p14:creationId xmlns:p14="http://schemas.microsoft.com/office/powerpoint/2010/main" val="351434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635627"/>
            <a:ext cx="10972800" cy="1066800"/>
          </a:xfrm>
        </p:spPr>
        <p:txBody>
          <a:bodyPr rtlCol="0">
            <a:normAutofit fontScale="90000"/>
          </a:bodyPr>
          <a:lstStyle/>
          <a:p>
            <a:pPr rtl="0"/>
            <a:r>
              <a:rPr lang="en-GB" dirty="0"/>
              <a:t>Ease of Getting an Appointment at the time you want?</a:t>
            </a:r>
          </a:p>
        </p:txBody>
      </p:sp>
      <p:pic>
        <p:nvPicPr>
          <p:cNvPr id="4" name="Picture 3" descr="A picture containing font, graphics, graphic design, text&#10;&#10;Description automatically generated">
            <a:extLst>
              <a:ext uri="{FF2B5EF4-FFF2-40B4-BE49-F238E27FC236}">
                <a16:creationId xmlns:a16="http://schemas.microsoft.com/office/drawing/2014/main" id="{9B9F82CB-28FF-8801-2649-A5166B922D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0" y="5108834"/>
            <a:ext cx="2197100" cy="1568826"/>
          </a:xfrm>
          <a:prstGeom prst="rect">
            <a:avLst/>
          </a:prstGeom>
        </p:spPr>
      </p:pic>
      <p:graphicFrame>
        <p:nvGraphicFramePr>
          <p:cNvPr id="5" name="Content Placeholder 4">
            <a:extLst>
              <a:ext uri="{FF2B5EF4-FFF2-40B4-BE49-F238E27FC236}">
                <a16:creationId xmlns:a16="http://schemas.microsoft.com/office/drawing/2014/main" id="{A75418D4-6688-EE7A-7A21-305DA8A41868}"/>
              </a:ext>
            </a:extLst>
          </p:cNvPr>
          <p:cNvGraphicFramePr>
            <a:graphicFrameLocks noGrp="1"/>
          </p:cNvGraphicFramePr>
          <p:nvPr>
            <p:ph idx="1"/>
            <p:extLst>
              <p:ext uri="{D42A27DB-BD31-4B8C-83A1-F6EECF244321}">
                <p14:modId xmlns:p14="http://schemas.microsoft.com/office/powerpoint/2010/main" val="1604340095"/>
              </p:ext>
            </p:extLst>
          </p:nvPr>
        </p:nvGraphicFramePr>
        <p:xfrm>
          <a:off x="831850" y="1925638"/>
          <a:ext cx="7772400" cy="4500562"/>
        </p:xfrm>
        <a:graphic>
          <a:graphicData uri="http://schemas.openxmlformats.org/drawingml/2006/chart">
            <c:chart xmlns:c="http://schemas.openxmlformats.org/drawingml/2006/chart" xmlns:r="http://schemas.openxmlformats.org/officeDocument/2006/relationships" r:id="rId4"/>
          </a:graphicData>
        </a:graphic>
      </p:graphicFrame>
      <p:sp>
        <p:nvSpPr>
          <p:cNvPr id="6" name="Oval 5">
            <a:extLst>
              <a:ext uri="{FF2B5EF4-FFF2-40B4-BE49-F238E27FC236}">
                <a16:creationId xmlns:a16="http://schemas.microsoft.com/office/drawing/2014/main" id="{9DEC9804-9089-D3A3-57B3-D6BE94FA0D4E}"/>
              </a:ext>
            </a:extLst>
          </p:cNvPr>
          <p:cNvSpPr/>
          <p:nvPr/>
        </p:nvSpPr>
        <p:spPr>
          <a:xfrm>
            <a:off x="1911350" y="2209800"/>
            <a:ext cx="1054100" cy="11557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81858DE2-EAF9-68E3-7D20-14EA4BB67D66}"/>
              </a:ext>
            </a:extLst>
          </p:cNvPr>
          <p:cNvSpPr/>
          <p:nvPr/>
        </p:nvSpPr>
        <p:spPr>
          <a:xfrm>
            <a:off x="3213100" y="2875027"/>
            <a:ext cx="1504950" cy="193687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9B8CBFBD-E88C-9DC6-2B93-EB52A14A501C}"/>
              </a:ext>
            </a:extLst>
          </p:cNvPr>
          <p:cNvSpPr/>
          <p:nvPr/>
        </p:nvSpPr>
        <p:spPr>
          <a:xfrm>
            <a:off x="5041900" y="3379917"/>
            <a:ext cx="1054100" cy="11557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3E788E5-9AC8-CE94-AB83-365C545221DE}"/>
              </a:ext>
            </a:extLst>
          </p:cNvPr>
          <p:cNvSpPr txBox="1"/>
          <p:nvPr/>
        </p:nvSpPr>
        <p:spPr>
          <a:xfrm>
            <a:off x="8258175" y="1950241"/>
            <a:ext cx="3295650" cy="3046988"/>
          </a:xfrm>
          <a:prstGeom prst="rect">
            <a:avLst/>
          </a:prstGeom>
          <a:noFill/>
        </p:spPr>
        <p:txBody>
          <a:bodyPr wrap="square" rtlCol="0">
            <a:spAutoFit/>
          </a:bodyPr>
          <a:lstStyle/>
          <a:p>
            <a:r>
              <a:rPr lang="en-GB" sz="2400" b="1" dirty="0">
                <a:solidFill>
                  <a:schemeClr val="accent3"/>
                </a:solidFill>
              </a:rPr>
              <a:t>Compared to 2018, whether on the phone, in person, or online, it is now harder to get an appointment at the </a:t>
            </a:r>
            <a:r>
              <a:rPr lang="en-GB" sz="2400" b="1" dirty="0">
                <a:solidFill>
                  <a:srgbClr val="FF0000"/>
                </a:solidFill>
              </a:rPr>
              <a:t>Time </a:t>
            </a:r>
            <a:r>
              <a:rPr lang="en-GB" sz="2400" b="1" dirty="0">
                <a:solidFill>
                  <a:schemeClr val="accent3"/>
                </a:solidFill>
              </a:rPr>
              <a:t>you want .. although some found it easier online.</a:t>
            </a:r>
          </a:p>
        </p:txBody>
      </p:sp>
      <p:sp>
        <p:nvSpPr>
          <p:cNvPr id="10" name="Oval 9">
            <a:extLst>
              <a:ext uri="{FF2B5EF4-FFF2-40B4-BE49-F238E27FC236}">
                <a16:creationId xmlns:a16="http://schemas.microsoft.com/office/drawing/2014/main" id="{5CA01281-CDD7-F999-53A3-0A8661B35A3C}"/>
              </a:ext>
            </a:extLst>
          </p:cNvPr>
          <p:cNvSpPr/>
          <p:nvPr/>
        </p:nvSpPr>
        <p:spPr>
          <a:xfrm>
            <a:off x="3003550" y="4811906"/>
            <a:ext cx="546100" cy="579244"/>
          </a:xfrm>
          <a:prstGeom prst="ellipse">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4608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00938-5E76-B108-48FF-E776B4F7EFF7}"/>
              </a:ext>
            </a:extLst>
          </p:cNvPr>
          <p:cNvSpPr>
            <a:spLocks noGrp="1"/>
          </p:cNvSpPr>
          <p:nvPr>
            <p:ph type="title"/>
          </p:nvPr>
        </p:nvSpPr>
        <p:spPr>
          <a:xfrm>
            <a:off x="215995" y="275151"/>
            <a:ext cx="10972800" cy="1066800"/>
          </a:xfrm>
        </p:spPr>
        <p:txBody>
          <a:bodyPr/>
          <a:lstStyle/>
          <a:p>
            <a:r>
              <a:rPr lang="en-GB" dirty="0"/>
              <a:t>How easy is it…?</a:t>
            </a:r>
          </a:p>
        </p:txBody>
      </p:sp>
      <p:graphicFrame>
        <p:nvGraphicFramePr>
          <p:cNvPr id="4" name="Content Placeholder 3">
            <a:extLst>
              <a:ext uri="{FF2B5EF4-FFF2-40B4-BE49-F238E27FC236}">
                <a16:creationId xmlns:a16="http://schemas.microsoft.com/office/drawing/2014/main" id="{F579ACDA-19A9-9988-21B9-B4D8CE3B9E87}"/>
              </a:ext>
            </a:extLst>
          </p:cNvPr>
          <p:cNvGraphicFramePr>
            <a:graphicFrameLocks noGrp="1"/>
          </p:cNvGraphicFramePr>
          <p:nvPr>
            <p:ph idx="1"/>
            <p:extLst>
              <p:ext uri="{D42A27DB-BD31-4B8C-83A1-F6EECF244321}">
                <p14:modId xmlns:p14="http://schemas.microsoft.com/office/powerpoint/2010/main" val="3489870405"/>
              </p:ext>
            </p:extLst>
          </p:nvPr>
        </p:nvGraphicFramePr>
        <p:xfrm>
          <a:off x="488949" y="1321874"/>
          <a:ext cx="10972800" cy="366077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75829ED5-B0BE-89AE-79EB-603A304E4A29}"/>
              </a:ext>
            </a:extLst>
          </p:cNvPr>
          <p:cNvSpPr txBox="1"/>
          <p:nvPr/>
        </p:nvSpPr>
        <p:spPr>
          <a:xfrm flipH="1">
            <a:off x="488949" y="4813341"/>
            <a:ext cx="9664605" cy="1569660"/>
          </a:xfrm>
          <a:prstGeom prst="rect">
            <a:avLst/>
          </a:prstGeom>
          <a:noFill/>
        </p:spPr>
        <p:txBody>
          <a:bodyPr wrap="square" rtlCol="0">
            <a:spAutoFit/>
          </a:bodyPr>
          <a:lstStyle/>
          <a:p>
            <a:r>
              <a:rPr lang="en-GB" sz="2400" dirty="0">
                <a:solidFill>
                  <a:srgbClr val="0070C0"/>
                </a:solidFill>
              </a:rPr>
              <a:t>Getting through to the Surgery by phone shows mixed results, with some saying it is easier and some saying it is harder than 2018.  Surgery now has </a:t>
            </a:r>
            <a:r>
              <a:rPr lang="en-GB" sz="2400" dirty="0">
                <a:solidFill>
                  <a:srgbClr val="FF0000"/>
                </a:solidFill>
              </a:rPr>
              <a:t>more phone lines</a:t>
            </a:r>
            <a:r>
              <a:rPr lang="en-GB" sz="2400" dirty="0">
                <a:solidFill>
                  <a:srgbClr val="0070C0"/>
                </a:solidFill>
              </a:rPr>
              <a:t> – so we believe it is easier to get calls answered than in 2018.  However, in general, </a:t>
            </a:r>
            <a:r>
              <a:rPr lang="en-GB" sz="2400" dirty="0">
                <a:solidFill>
                  <a:srgbClr val="FF0000"/>
                </a:solidFill>
              </a:rPr>
              <a:t>everything else appears harder than in 2018.</a:t>
            </a:r>
          </a:p>
        </p:txBody>
      </p:sp>
      <p:pic>
        <p:nvPicPr>
          <p:cNvPr id="8" name="Picture 7">
            <a:extLst>
              <a:ext uri="{FF2B5EF4-FFF2-40B4-BE49-F238E27FC236}">
                <a16:creationId xmlns:a16="http://schemas.microsoft.com/office/drawing/2014/main" id="{8882B8F2-8CF5-F82D-EEC4-DFE3B8B87A57}"/>
              </a:ext>
            </a:extLst>
          </p:cNvPr>
          <p:cNvPicPr>
            <a:picLocks noChangeAspect="1"/>
          </p:cNvPicPr>
          <p:nvPr/>
        </p:nvPicPr>
        <p:blipFill>
          <a:blip r:embed="rId3"/>
          <a:stretch>
            <a:fillRect/>
          </a:stretch>
        </p:blipFill>
        <p:spPr>
          <a:xfrm>
            <a:off x="9156700" y="808551"/>
            <a:ext cx="2546350" cy="1066801"/>
          </a:xfrm>
          <a:prstGeom prst="rect">
            <a:avLst/>
          </a:prstGeom>
        </p:spPr>
      </p:pic>
      <p:pic>
        <p:nvPicPr>
          <p:cNvPr id="3" name="Picture 2">
            <a:extLst>
              <a:ext uri="{FF2B5EF4-FFF2-40B4-BE49-F238E27FC236}">
                <a16:creationId xmlns:a16="http://schemas.microsoft.com/office/drawing/2014/main" id="{10F21BB1-CB2C-EA33-1D91-9680F360CAA2}"/>
              </a:ext>
            </a:extLst>
          </p:cNvPr>
          <p:cNvPicPr>
            <a:picLocks noChangeAspect="1"/>
          </p:cNvPicPr>
          <p:nvPr/>
        </p:nvPicPr>
        <p:blipFill>
          <a:blip r:embed="rId4"/>
          <a:stretch>
            <a:fillRect/>
          </a:stretch>
        </p:blipFill>
        <p:spPr>
          <a:xfrm>
            <a:off x="10153555" y="5762965"/>
            <a:ext cx="1725318" cy="932769"/>
          </a:xfrm>
          <a:prstGeom prst="rect">
            <a:avLst/>
          </a:prstGeom>
        </p:spPr>
      </p:pic>
    </p:spTree>
    <p:extLst>
      <p:ext uri="{BB962C8B-B14F-4D97-AF65-F5344CB8AC3E}">
        <p14:creationId xmlns:p14="http://schemas.microsoft.com/office/powerpoint/2010/main" val="277708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052FA-E68E-4043-AAB7-3BB1B58FF7C7}"/>
              </a:ext>
            </a:extLst>
          </p:cNvPr>
          <p:cNvSpPr>
            <a:spLocks noGrp="1"/>
          </p:cNvSpPr>
          <p:nvPr>
            <p:ph type="title"/>
          </p:nvPr>
        </p:nvSpPr>
        <p:spPr>
          <a:xfrm>
            <a:off x="430204" y="267337"/>
            <a:ext cx="8596668" cy="1320800"/>
          </a:xfrm>
        </p:spPr>
        <p:txBody>
          <a:bodyPr/>
          <a:lstStyle/>
          <a:p>
            <a:r>
              <a:rPr lang="en-GB" dirty="0"/>
              <a:t>Waiting for your appointment?</a:t>
            </a:r>
          </a:p>
        </p:txBody>
      </p:sp>
      <p:sp>
        <p:nvSpPr>
          <p:cNvPr id="7" name="TextBox 6">
            <a:extLst>
              <a:ext uri="{FF2B5EF4-FFF2-40B4-BE49-F238E27FC236}">
                <a16:creationId xmlns:a16="http://schemas.microsoft.com/office/drawing/2014/main" id="{EAD2E5D2-3442-43AD-B95F-5DE31E7C3D48}"/>
              </a:ext>
            </a:extLst>
          </p:cNvPr>
          <p:cNvSpPr txBox="1"/>
          <p:nvPr/>
        </p:nvSpPr>
        <p:spPr>
          <a:xfrm>
            <a:off x="3929596" y="1548806"/>
            <a:ext cx="6713004" cy="1569660"/>
          </a:xfrm>
          <a:prstGeom prst="rect">
            <a:avLst/>
          </a:prstGeom>
          <a:noFill/>
        </p:spPr>
        <p:txBody>
          <a:bodyPr wrap="square" rtlCol="0">
            <a:spAutoFit/>
          </a:bodyPr>
          <a:lstStyle/>
          <a:p>
            <a:r>
              <a:rPr lang="en-GB" sz="2400" b="1" dirty="0">
                <a:solidFill>
                  <a:schemeClr val="accent3"/>
                </a:solidFill>
              </a:rPr>
              <a:t>Face to Face  Appointment</a:t>
            </a:r>
          </a:p>
          <a:p>
            <a:r>
              <a:rPr lang="en-GB" sz="2400" b="1" dirty="0">
                <a:solidFill>
                  <a:schemeClr val="accent2"/>
                </a:solidFill>
              </a:rPr>
              <a:t>20%</a:t>
            </a:r>
            <a:r>
              <a:rPr lang="en-GB" sz="2400" dirty="0"/>
              <a:t> of people see the doctor within 10 minutes,</a:t>
            </a:r>
          </a:p>
          <a:p>
            <a:r>
              <a:rPr lang="en-GB" sz="2400" b="1" dirty="0">
                <a:solidFill>
                  <a:schemeClr val="accent2"/>
                </a:solidFill>
              </a:rPr>
              <a:t>27%</a:t>
            </a:r>
            <a:r>
              <a:rPr lang="en-GB" sz="2400" dirty="0"/>
              <a:t> saying they might have to wait up to 30 minutes and a further </a:t>
            </a:r>
            <a:r>
              <a:rPr lang="en-GB" sz="2400" b="1" dirty="0">
                <a:solidFill>
                  <a:schemeClr val="accent2"/>
                </a:solidFill>
              </a:rPr>
              <a:t>12%</a:t>
            </a:r>
            <a:r>
              <a:rPr lang="en-GB" sz="2400" dirty="0"/>
              <a:t> waiting more than 30 minutes</a:t>
            </a:r>
            <a:endParaRPr lang="en-GB" sz="2400" b="1" dirty="0">
              <a:solidFill>
                <a:schemeClr val="accent3"/>
              </a:solidFill>
            </a:endParaRPr>
          </a:p>
        </p:txBody>
      </p:sp>
      <p:sp>
        <p:nvSpPr>
          <p:cNvPr id="8" name="TextBox 7">
            <a:extLst>
              <a:ext uri="{FF2B5EF4-FFF2-40B4-BE49-F238E27FC236}">
                <a16:creationId xmlns:a16="http://schemas.microsoft.com/office/drawing/2014/main" id="{0561386B-9424-4DBD-9856-3F875993DFAD}"/>
              </a:ext>
            </a:extLst>
          </p:cNvPr>
          <p:cNvSpPr txBox="1"/>
          <p:nvPr/>
        </p:nvSpPr>
        <p:spPr>
          <a:xfrm>
            <a:off x="69850" y="3142041"/>
            <a:ext cx="9766300" cy="1569660"/>
          </a:xfrm>
          <a:prstGeom prst="rect">
            <a:avLst/>
          </a:prstGeom>
          <a:noFill/>
        </p:spPr>
        <p:txBody>
          <a:bodyPr wrap="square" rtlCol="0">
            <a:spAutoFit/>
          </a:bodyPr>
          <a:lstStyle/>
          <a:p>
            <a:r>
              <a:rPr lang="en-GB" sz="2400" b="1" dirty="0">
                <a:solidFill>
                  <a:schemeClr val="accent3"/>
                </a:solidFill>
              </a:rPr>
              <a:t>Telephone Appointment</a:t>
            </a:r>
          </a:p>
          <a:p>
            <a:r>
              <a:rPr lang="en-GB" sz="2400" b="1" dirty="0">
                <a:solidFill>
                  <a:schemeClr val="accent2"/>
                </a:solidFill>
              </a:rPr>
              <a:t>32%</a:t>
            </a:r>
            <a:r>
              <a:rPr lang="en-GB" sz="2400" dirty="0"/>
              <a:t> of people see the Doctor within 10 minutes, a further </a:t>
            </a:r>
          </a:p>
          <a:p>
            <a:r>
              <a:rPr lang="en-GB" sz="2400" b="1" dirty="0">
                <a:solidFill>
                  <a:schemeClr val="accent2"/>
                </a:solidFill>
              </a:rPr>
              <a:t>32%</a:t>
            </a:r>
            <a:r>
              <a:rPr lang="en-GB" sz="2400" dirty="0"/>
              <a:t> have to wait up to 30 minutes, a further </a:t>
            </a:r>
          </a:p>
          <a:p>
            <a:r>
              <a:rPr lang="en-GB" sz="2400" b="1" dirty="0">
                <a:solidFill>
                  <a:schemeClr val="accent2"/>
                </a:solidFill>
              </a:rPr>
              <a:t>5%</a:t>
            </a:r>
            <a:r>
              <a:rPr lang="en-GB" sz="2400" dirty="0"/>
              <a:t>  are waiting more than 30 minutes</a:t>
            </a:r>
            <a:endParaRPr lang="en-GB" sz="2400" b="1" dirty="0">
              <a:solidFill>
                <a:schemeClr val="accent3"/>
              </a:solidFill>
            </a:endParaRPr>
          </a:p>
        </p:txBody>
      </p:sp>
      <p:sp>
        <p:nvSpPr>
          <p:cNvPr id="10" name="TextBox 9">
            <a:extLst>
              <a:ext uri="{FF2B5EF4-FFF2-40B4-BE49-F238E27FC236}">
                <a16:creationId xmlns:a16="http://schemas.microsoft.com/office/drawing/2014/main" id="{8F774B39-5676-41CB-9006-96ED0754523D}"/>
              </a:ext>
            </a:extLst>
          </p:cNvPr>
          <p:cNvSpPr txBox="1"/>
          <p:nvPr/>
        </p:nvSpPr>
        <p:spPr>
          <a:xfrm>
            <a:off x="3463532" y="5120170"/>
            <a:ext cx="6090920" cy="1569660"/>
          </a:xfrm>
          <a:prstGeom prst="rect">
            <a:avLst/>
          </a:prstGeom>
          <a:noFill/>
        </p:spPr>
        <p:txBody>
          <a:bodyPr wrap="square" rtlCol="0">
            <a:spAutoFit/>
          </a:bodyPr>
          <a:lstStyle/>
          <a:p>
            <a:r>
              <a:rPr lang="en-GB" sz="2400" dirty="0">
                <a:cs typeface="Calibri" panose="020F0502020204030204" pitchFamily="34" charset="0"/>
              </a:rPr>
              <a:t>Since 2018, a reduction in the number of people that were </a:t>
            </a:r>
            <a:r>
              <a:rPr lang="en-GB" sz="2400" b="1" dirty="0">
                <a:solidFill>
                  <a:srgbClr val="00B050"/>
                </a:solidFill>
                <a:cs typeface="Calibri" panose="020F0502020204030204" pitchFamily="34" charset="0"/>
              </a:rPr>
              <a:t>told</a:t>
            </a:r>
            <a:r>
              <a:rPr lang="en-GB" sz="2400" dirty="0">
                <a:cs typeface="Calibri" panose="020F0502020204030204" pitchFamily="34" charset="0"/>
              </a:rPr>
              <a:t> if their appointment was running late </a:t>
            </a:r>
            <a:r>
              <a:rPr lang="en-GB" sz="2400" b="1" dirty="0">
                <a:solidFill>
                  <a:srgbClr val="00B050"/>
                </a:solidFill>
                <a:cs typeface="Calibri" panose="020F0502020204030204" pitchFamily="34" charset="0"/>
              </a:rPr>
              <a:t>(31%, </a:t>
            </a:r>
            <a:r>
              <a:rPr lang="en-GB" b="1" dirty="0">
                <a:solidFill>
                  <a:srgbClr val="00B050"/>
                </a:solidFill>
                <a:cs typeface="Calibri" panose="020F0502020204030204" pitchFamily="34" charset="0"/>
              </a:rPr>
              <a:t>41% in 2018</a:t>
            </a:r>
            <a:r>
              <a:rPr lang="en-GB" sz="2400" b="1" dirty="0">
                <a:solidFill>
                  <a:srgbClr val="00B050"/>
                </a:solidFill>
                <a:cs typeface="Calibri" panose="020F0502020204030204" pitchFamily="34" charset="0"/>
              </a:rPr>
              <a:t>) </a:t>
            </a:r>
            <a:r>
              <a:rPr lang="en-GB" sz="2400" dirty="0">
                <a:cs typeface="Calibri" panose="020F0502020204030204" pitchFamily="34" charset="0"/>
              </a:rPr>
              <a:t>versus those that were </a:t>
            </a:r>
            <a:r>
              <a:rPr lang="en-GB" sz="2400" dirty="0">
                <a:solidFill>
                  <a:srgbClr val="FF0000"/>
                </a:solidFill>
                <a:cs typeface="Calibri" panose="020F0502020204030204" pitchFamily="34" charset="0"/>
              </a:rPr>
              <a:t>not told </a:t>
            </a:r>
            <a:r>
              <a:rPr lang="en-GB" sz="2400" b="1" dirty="0">
                <a:solidFill>
                  <a:schemeClr val="accent2"/>
                </a:solidFill>
              </a:rPr>
              <a:t>(</a:t>
            </a:r>
            <a:r>
              <a:rPr lang="en-GB" sz="2400" b="1" dirty="0">
                <a:solidFill>
                  <a:srgbClr val="FF0000"/>
                </a:solidFill>
              </a:rPr>
              <a:t>42%, </a:t>
            </a:r>
            <a:r>
              <a:rPr lang="en-GB" b="1" dirty="0">
                <a:solidFill>
                  <a:srgbClr val="FF0000"/>
                </a:solidFill>
              </a:rPr>
              <a:t>48% in 2018</a:t>
            </a:r>
            <a:r>
              <a:rPr lang="en-GB" sz="2400" b="1" dirty="0">
                <a:solidFill>
                  <a:schemeClr val="accent2"/>
                </a:solidFill>
              </a:rPr>
              <a:t>)</a:t>
            </a:r>
            <a:endParaRPr lang="en-GB" sz="2400" dirty="0"/>
          </a:p>
        </p:txBody>
      </p:sp>
      <p:pic>
        <p:nvPicPr>
          <p:cNvPr id="3" name="Picture 2">
            <a:extLst>
              <a:ext uri="{FF2B5EF4-FFF2-40B4-BE49-F238E27FC236}">
                <a16:creationId xmlns:a16="http://schemas.microsoft.com/office/drawing/2014/main" id="{7864CADB-B17F-4CCA-B1FD-50FD17F64BF0}"/>
              </a:ext>
            </a:extLst>
          </p:cNvPr>
          <p:cNvPicPr>
            <a:picLocks noChangeAspect="1"/>
          </p:cNvPicPr>
          <p:nvPr/>
        </p:nvPicPr>
        <p:blipFill>
          <a:blip r:embed="rId2"/>
          <a:stretch>
            <a:fillRect/>
          </a:stretch>
        </p:blipFill>
        <p:spPr>
          <a:xfrm>
            <a:off x="10325294" y="5764714"/>
            <a:ext cx="1725318" cy="932769"/>
          </a:xfrm>
          <a:prstGeom prst="rect">
            <a:avLst/>
          </a:prstGeom>
        </p:spPr>
      </p:pic>
      <p:pic>
        <p:nvPicPr>
          <p:cNvPr id="5" name="Picture 4">
            <a:extLst>
              <a:ext uri="{FF2B5EF4-FFF2-40B4-BE49-F238E27FC236}">
                <a16:creationId xmlns:a16="http://schemas.microsoft.com/office/drawing/2014/main" id="{FDEEF447-A1A4-4FEF-B70A-53C5B6D3EFCB}"/>
              </a:ext>
            </a:extLst>
          </p:cNvPr>
          <p:cNvPicPr>
            <a:picLocks noChangeAspect="1"/>
          </p:cNvPicPr>
          <p:nvPr/>
        </p:nvPicPr>
        <p:blipFill>
          <a:blip r:embed="rId3"/>
          <a:stretch>
            <a:fillRect/>
          </a:stretch>
        </p:blipFill>
        <p:spPr>
          <a:xfrm>
            <a:off x="537883" y="4881880"/>
            <a:ext cx="2797276" cy="1705863"/>
          </a:xfrm>
          <a:prstGeom prst="rect">
            <a:avLst/>
          </a:prstGeom>
        </p:spPr>
      </p:pic>
      <p:pic>
        <p:nvPicPr>
          <p:cNvPr id="9" name="Picture 8">
            <a:extLst>
              <a:ext uri="{FF2B5EF4-FFF2-40B4-BE49-F238E27FC236}">
                <a16:creationId xmlns:a16="http://schemas.microsoft.com/office/drawing/2014/main" id="{12EB769D-7765-4223-F568-3035563A1220}"/>
              </a:ext>
            </a:extLst>
          </p:cNvPr>
          <p:cNvPicPr>
            <a:picLocks noChangeAspect="1"/>
          </p:cNvPicPr>
          <p:nvPr/>
        </p:nvPicPr>
        <p:blipFill>
          <a:blip r:embed="rId4"/>
          <a:stretch>
            <a:fillRect/>
          </a:stretch>
        </p:blipFill>
        <p:spPr>
          <a:xfrm>
            <a:off x="7596344" y="3172328"/>
            <a:ext cx="2633700" cy="1743607"/>
          </a:xfrm>
          <a:prstGeom prst="rect">
            <a:avLst/>
          </a:prstGeom>
        </p:spPr>
      </p:pic>
      <p:pic>
        <p:nvPicPr>
          <p:cNvPr id="11" name="Picture 10">
            <a:extLst>
              <a:ext uri="{FF2B5EF4-FFF2-40B4-BE49-F238E27FC236}">
                <a16:creationId xmlns:a16="http://schemas.microsoft.com/office/drawing/2014/main" id="{64E2D9B7-4C6E-D3C4-DF42-19805F747AE1}"/>
              </a:ext>
            </a:extLst>
          </p:cNvPr>
          <p:cNvPicPr>
            <a:picLocks noChangeAspect="1"/>
          </p:cNvPicPr>
          <p:nvPr/>
        </p:nvPicPr>
        <p:blipFill>
          <a:blip r:embed="rId5"/>
          <a:stretch>
            <a:fillRect/>
          </a:stretch>
        </p:blipFill>
        <p:spPr>
          <a:xfrm>
            <a:off x="537883" y="1526985"/>
            <a:ext cx="3300841" cy="1444877"/>
          </a:xfrm>
          <a:prstGeom prst="rect">
            <a:avLst/>
          </a:prstGeom>
        </p:spPr>
      </p:pic>
    </p:spTree>
    <p:extLst>
      <p:ext uri="{BB962C8B-B14F-4D97-AF65-F5344CB8AC3E}">
        <p14:creationId xmlns:p14="http://schemas.microsoft.com/office/powerpoint/2010/main" val="1834608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135B4-D7B1-4208-8EC2-5CC64A76B412}"/>
              </a:ext>
            </a:extLst>
          </p:cNvPr>
          <p:cNvSpPr>
            <a:spLocks noGrp="1"/>
          </p:cNvSpPr>
          <p:nvPr>
            <p:ph type="title"/>
          </p:nvPr>
        </p:nvSpPr>
        <p:spPr>
          <a:xfrm>
            <a:off x="255854" y="698500"/>
            <a:ext cx="10972800" cy="1066800"/>
          </a:xfrm>
        </p:spPr>
        <p:txBody>
          <a:bodyPr/>
          <a:lstStyle/>
          <a:p>
            <a:r>
              <a:rPr lang="en-GB" dirty="0"/>
              <a:t>Your view of the Doctor</a:t>
            </a:r>
          </a:p>
        </p:txBody>
      </p:sp>
      <p:sp>
        <p:nvSpPr>
          <p:cNvPr id="3" name="Content Placeholder 2">
            <a:extLst>
              <a:ext uri="{FF2B5EF4-FFF2-40B4-BE49-F238E27FC236}">
                <a16:creationId xmlns:a16="http://schemas.microsoft.com/office/drawing/2014/main" id="{F43BCF0F-2603-4D27-8EBA-1D763F3A7D56}"/>
              </a:ext>
            </a:extLst>
          </p:cNvPr>
          <p:cNvSpPr>
            <a:spLocks noGrp="1"/>
          </p:cNvSpPr>
          <p:nvPr>
            <p:ph idx="1"/>
          </p:nvPr>
        </p:nvSpPr>
        <p:spPr>
          <a:xfrm>
            <a:off x="-131496" y="2131758"/>
            <a:ext cx="10486492" cy="3207834"/>
          </a:xfrm>
        </p:spPr>
        <p:txBody>
          <a:bodyPr>
            <a:normAutofit/>
          </a:bodyPr>
          <a:lstStyle/>
          <a:p>
            <a:r>
              <a:rPr lang="en-GB" sz="2400" b="1" dirty="0">
                <a:solidFill>
                  <a:srgbClr val="FF0000"/>
                </a:solidFill>
              </a:rPr>
              <a:t>75%</a:t>
            </a:r>
            <a:r>
              <a:rPr lang="en-GB" sz="2400" b="1" dirty="0">
                <a:solidFill>
                  <a:schemeClr val="accent1"/>
                </a:solidFill>
              </a:rPr>
              <a:t> (83% - 2018</a:t>
            </a:r>
            <a:r>
              <a:rPr lang="en-GB" sz="2400" b="1" dirty="0"/>
              <a:t> ) </a:t>
            </a:r>
            <a:r>
              <a:rPr lang="en-GB" sz="2400" dirty="0"/>
              <a:t>reported Very Good/Good at </a:t>
            </a:r>
            <a:r>
              <a:rPr lang="en-GB" sz="2400" b="1" dirty="0">
                <a:solidFill>
                  <a:srgbClr val="7030A0"/>
                </a:solidFill>
              </a:rPr>
              <a:t>asking about symptoms</a:t>
            </a:r>
          </a:p>
          <a:p>
            <a:r>
              <a:rPr lang="en-GB" sz="2400" b="1" dirty="0">
                <a:solidFill>
                  <a:srgbClr val="FF0000"/>
                </a:solidFill>
              </a:rPr>
              <a:t>65%</a:t>
            </a:r>
            <a:r>
              <a:rPr lang="en-GB" sz="2400" b="1" dirty="0">
                <a:solidFill>
                  <a:schemeClr val="accent1"/>
                </a:solidFill>
              </a:rPr>
              <a:t> (80%</a:t>
            </a:r>
            <a:r>
              <a:rPr lang="en-GB" sz="2400" dirty="0"/>
              <a:t> </a:t>
            </a:r>
            <a:r>
              <a:rPr lang="en-GB" sz="2400" dirty="0">
                <a:solidFill>
                  <a:schemeClr val="accent1"/>
                </a:solidFill>
              </a:rPr>
              <a:t>-</a:t>
            </a:r>
            <a:r>
              <a:rPr lang="en-GB" sz="2400" b="1" dirty="0">
                <a:solidFill>
                  <a:schemeClr val="accent1"/>
                </a:solidFill>
              </a:rPr>
              <a:t>2018</a:t>
            </a:r>
            <a:r>
              <a:rPr lang="en-GB" sz="2400" dirty="0"/>
              <a:t>) reported Very Good/Good at </a:t>
            </a:r>
            <a:r>
              <a:rPr lang="en-GB" sz="2400" b="1" dirty="0">
                <a:solidFill>
                  <a:srgbClr val="7030A0"/>
                </a:solidFill>
              </a:rPr>
              <a:t>giving you enough time</a:t>
            </a:r>
          </a:p>
          <a:p>
            <a:r>
              <a:rPr lang="en-GB" sz="2400" b="1" dirty="0">
                <a:solidFill>
                  <a:srgbClr val="FF0000"/>
                </a:solidFill>
              </a:rPr>
              <a:t>72%</a:t>
            </a:r>
            <a:r>
              <a:rPr lang="en-GB" sz="2400" b="1" dirty="0">
                <a:solidFill>
                  <a:schemeClr val="accent1"/>
                </a:solidFill>
              </a:rPr>
              <a:t> (82%</a:t>
            </a:r>
            <a:r>
              <a:rPr lang="en-GB" sz="2400" dirty="0">
                <a:solidFill>
                  <a:schemeClr val="accent1"/>
                </a:solidFill>
              </a:rPr>
              <a:t> </a:t>
            </a:r>
            <a:r>
              <a:rPr lang="en-GB" sz="2400" b="1" dirty="0">
                <a:solidFill>
                  <a:schemeClr val="accent1"/>
                </a:solidFill>
              </a:rPr>
              <a:t>-2018</a:t>
            </a:r>
            <a:r>
              <a:rPr lang="en-GB" sz="2400" dirty="0">
                <a:solidFill>
                  <a:schemeClr val="accent1"/>
                </a:solidFill>
              </a:rPr>
              <a:t>) </a:t>
            </a:r>
            <a:r>
              <a:rPr lang="en-GB" sz="2400" dirty="0"/>
              <a:t>reported Very Good/Good at </a:t>
            </a:r>
            <a:r>
              <a:rPr lang="en-GB" sz="2400" b="1" dirty="0">
                <a:solidFill>
                  <a:srgbClr val="7030A0"/>
                </a:solidFill>
              </a:rPr>
              <a:t>listening</a:t>
            </a:r>
          </a:p>
          <a:p>
            <a:r>
              <a:rPr lang="en-GB" sz="2400" b="1" dirty="0">
                <a:solidFill>
                  <a:srgbClr val="FF0000"/>
                </a:solidFill>
              </a:rPr>
              <a:t>65% </a:t>
            </a:r>
            <a:r>
              <a:rPr lang="en-GB" sz="2400" b="1" dirty="0">
                <a:solidFill>
                  <a:schemeClr val="accent1"/>
                </a:solidFill>
              </a:rPr>
              <a:t>(77%- 2018)</a:t>
            </a:r>
            <a:r>
              <a:rPr lang="en-GB" sz="2400" dirty="0"/>
              <a:t> reported Very Good/Good at </a:t>
            </a:r>
            <a:r>
              <a:rPr lang="en-GB" sz="2400" b="1" dirty="0">
                <a:solidFill>
                  <a:srgbClr val="7030A0"/>
                </a:solidFill>
              </a:rPr>
              <a:t>explaining tests/treatments</a:t>
            </a:r>
          </a:p>
          <a:p>
            <a:r>
              <a:rPr lang="en-GB" sz="2400" b="1" dirty="0">
                <a:solidFill>
                  <a:srgbClr val="FF0000"/>
                </a:solidFill>
              </a:rPr>
              <a:t>60%</a:t>
            </a:r>
            <a:r>
              <a:rPr lang="en-GB" sz="2400" b="1" dirty="0">
                <a:solidFill>
                  <a:schemeClr val="accent1"/>
                </a:solidFill>
              </a:rPr>
              <a:t> (69%- 2018)</a:t>
            </a:r>
            <a:r>
              <a:rPr lang="en-GB" sz="2400" dirty="0"/>
              <a:t> reported Very Good/Good at </a:t>
            </a:r>
            <a:r>
              <a:rPr lang="en-GB" sz="2400" b="1" dirty="0">
                <a:solidFill>
                  <a:srgbClr val="7030A0"/>
                </a:solidFill>
              </a:rPr>
              <a:t>involving in decisions about care</a:t>
            </a:r>
          </a:p>
          <a:p>
            <a:r>
              <a:rPr lang="en-GB" sz="2400" b="1" dirty="0">
                <a:solidFill>
                  <a:srgbClr val="FF0000"/>
                </a:solidFill>
              </a:rPr>
              <a:t>63%</a:t>
            </a:r>
            <a:r>
              <a:rPr lang="en-GB" sz="2400" b="1" dirty="0">
                <a:solidFill>
                  <a:schemeClr val="accent1"/>
                </a:solidFill>
              </a:rPr>
              <a:t> (78%-2018)</a:t>
            </a:r>
            <a:r>
              <a:rPr lang="en-GB" sz="2400" dirty="0"/>
              <a:t> reported Very Good/Good at </a:t>
            </a:r>
            <a:r>
              <a:rPr lang="en-GB" sz="2400" b="1" dirty="0">
                <a:solidFill>
                  <a:srgbClr val="7030A0"/>
                </a:solidFill>
              </a:rPr>
              <a:t>treating with care and concern</a:t>
            </a:r>
          </a:p>
          <a:p>
            <a:r>
              <a:rPr lang="en-GB" sz="2400" b="1" dirty="0">
                <a:solidFill>
                  <a:srgbClr val="FF0000"/>
                </a:solidFill>
              </a:rPr>
              <a:t>67%</a:t>
            </a:r>
            <a:r>
              <a:rPr lang="en-GB" sz="2400" b="1" dirty="0">
                <a:solidFill>
                  <a:schemeClr val="accent1"/>
                </a:solidFill>
              </a:rPr>
              <a:t> (79%-2018)</a:t>
            </a:r>
            <a:r>
              <a:rPr lang="en-GB" sz="2400" dirty="0"/>
              <a:t> reported Very Good/Good at </a:t>
            </a:r>
            <a:r>
              <a:rPr lang="en-GB" sz="2400" b="1" dirty="0">
                <a:solidFill>
                  <a:srgbClr val="7030A0"/>
                </a:solidFill>
              </a:rPr>
              <a:t>taking your problems seriously</a:t>
            </a:r>
          </a:p>
          <a:p>
            <a:endParaRPr lang="en-GB" b="1" dirty="0">
              <a:solidFill>
                <a:srgbClr val="7030A0"/>
              </a:solidFill>
            </a:endParaRPr>
          </a:p>
        </p:txBody>
      </p:sp>
      <p:pic>
        <p:nvPicPr>
          <p:cNvPr id="4" name="Picture 3">
            <a:extLst>
              <a:ext uri="{FF2B5EF4-FFF2-40B4-BE49-F238E27FC236}">
                <a16:creationId xmlns:a16="http://schemas.microsoft.com/office/drawing/2014/main" id="{39CB131B-69BA-4DB2-BEBB-16824AFE1D2D}"/>
              </a:ext>
            </a:extLst>
          </p:cNvPr>
          <p:cNvPicPr>
            <a:picLocks noChangeAspect="1"/>
          </p:cNvPicPr>
          <p:nvPr/>
        </p:nvPicPr>
        <p:blipFill>
          <a:blip r:embed="rId2"/>
          <a:stretch>
            <a:fillRect/>
          </a:stretch>
        </p:blipFill>
        <p:spPr>
          <a:xfrm>
            <a:off x="10451322" y="5883615"/>
            <a:ext cx="1725318" cy="932769"/>
          </a:xfrm>
          <a:prstGeom prst="rect">
            <a:avLst/>
          </a:prstGeom>
        </p:spPr>
      </p:pic>
      <p:sp>
        <p:nvSpPr>
          <p:cNvPr id="8" name="TextBox 7">
            <a:extLst>
              <a:ext uri="{FF2B5EF4-FFF2-40B4-BE49-F238E27FC236}">
                <a16:creationId xmlns:a16="http://schemas.microsoft.com/office/drawing/2014/main" id="{96ECD1F6-D870-A9F6-692D-75F0FA29ABC8}"/>
              </a:ext>
            </a:extLst>
          </p:cNvPr>
          <p:cNvSpPr txBox="1"/>
          <p:nvPr/>
        </p:nvSpPr>
        <p:spPr>
          <a:xfrm>
            <a:off x="368300" y="5395892"/>
            <a:ext cx="9321800" cy="954107"/>
          </a:xfrm>
          <a:prstGeom prst="rect">
            <a:avLst/>
          </a:prstGeom>
          <a:noFill/>
        </p:spPr>
        <p:txBody>
          <a:bodyPr wrap="square" rtlCol="0">
            <a:spAutoFit/>
          </a:bodyPr>
          <a:lstStyle/>
          <a:p>
            <a:r>
              <a:rPr lang="en-GB" sz="2800" b="1" dirty="0">
                <a:solidFill>
                  <a:srgbClr val="0070C0"/>
                </a:solidFill>
              </a:rPr>
              <a:t>Unfortunately, patients’ views of the Doctor has deteriorated since 2018 across all questions</a:t>
            </a:r>
          </a:p>
        </p:txBody>
      </p:sp>
      <p:pic>
        <p:nvPicPr>
          <p:cNvPr id="5" name="Picture 4">
            <a:extLst>
              <a:ext uri="{FF2B5EF4-FFF2-40B4-BE49-F238E27FC236}">
                <a16:creationId xmlns:a16="http://schemas.microsoft.com/office/drawing/2014/main" id="{3536A1B5-23BD-68A7-E616-033B010EE046}"/>
              </a:ext>
            </a:extLst>
          </p:cNvPr>
          <p:cNvPicPr>
            <a:picLocks noChangeAspect="1"/>
          </p:cNvPicPr>
          <p:nvPr/>
        </p:nvPicPr>
        <p:blipFill>
          <a:blip r:embed="rId3"/>
          <a:stretch>
            <a:fillRect/>
          </a:stretch>
        </p:blipFill>
        <p:spPr>
          <a:xfrm>
            <a:off x="9232900" y="698500"/>
            <a:ext cx="2552700" cy="1433258"/>
          </a:xfrm>
          <a:prstGeom prst="rect">
            <a:avLst/>
          </a:prstGeom>
        </p:spPr>
      </p:pic>
    </p:spTree>
    <p:extLst>
      <p:ext uri="{BB962C8B-B14F-4D97-AF65-F5344CB8AC3E}">
        <p14:creationId xmlns:p14="http://schemas.microsoft.com/office/powerpoint/2010/main" val="2682117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aining presentation">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Office_16224345_TF03460604.potx" id="{E7E0BD26-C043-45F4-96D1-04BA13E49D2C}" vid="{5436AFAD-CFB0-446B-836C-C3E13AB52501}"/>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3437</TotalTime>
  <Words>3620</Words>
  <Application>Microsoft Office PowerPoint</Application>
  <PresentationFormat>Widescreen</PresentationFormat>
  <Paragraphs>281</Paragraphs>
  <Slides>34</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Arial</vt:lpstr>
      <vt:lpstr>Calibri</vt:lpstr>
      <vt:lpstr>Courier New</vt:lpstr>
      <vt:lpstr>Georgia</vt:lpstr>
      <vt:lpstr>Segoe UI</vt:lpstr>
      <vt:lpstr>Trebuchet MS</vt:lpstr>
      <vt:lpstr>Verdana</vt:lpstr>
      <vt:lpstr>Wingdings</vt:lpstr>
      <vt:lpstr>Wingdings 2</vt:lpstr>
      <vt:lpstr>Wingdings 3</vt:lpstr>
      <vt:lpstr>Training presentation</vt:lpstr>
      <vt:lpstr>Village Surgeries Group Patient Participation Group (PPG)</vt:lpstr>
      <vt:lpstr>How did we start the process?</vt:lpstr>
      <vt:lpstr>What Overall Response did we get?</vt:lpstr>
      <vt:lpstr>How are Appointments Booked? (more than one answer was possible) </vt:lpstr>
      <vt:lpstr>Booking appointments with a Preferred GP?</vt:lpstr>
      <vt:lpstr>Ease of Getting an Appointment at the time you want?</vt:lpstr>
      <vt:lpstr>How easy is it…?</vt:lpstr>
      <vt:lpstr>Waiting for your appointment?</vt:lpstr>
      <vt:lpstr>Your view of the Doctor</vt:lpstr>
      <vt:lpstr>Your view of the Practice Nurse/Advanced Nurse Practitioner </vt:lpstr>
      <vt:lpstr>Overall, what are you happy with?</vt:lpstr>
      <vt:lpstr>Overall, from survey results what are you unhappy about?</vt:lpstr>
      <vt:lpstr>PowerPoint Presentation</vt:lpstr>
      <vt:lpstr>You spoke – we listened!</vt:lpstr>
      <vt:lpstr>What you said in the survey you were unhappy about - some solutions</vt:lpstr>
      <vt:lpstr>Comments</vt:lpstr>
      <vt:lpstr>Response from our GP’s</vt:lpstr>
      <vt:lpstr>Additional Comments around Appointments</vt:lpstr>
      <vt:lpstr>Comments around Service/Care (1)</vt:lpstr>
      <vt:lpstr>Comments around Service/Care (2)</vt:lpstr>
      <vt:lpstr>Comments around Prescriptions</vt:lpstr>
      <vt:lpstr>Comments around Technology</vt:lpstr>
      <vt:lpstr>What the PPG will be doing to help?</vt:lpstr>
      <vt:lpstr>Which Surgery(ies) do you attend?</vt:lpstr>
      <vt:lpstr>Which devices do you use?  More than one response was possible</vt:lpstr>
      <vt:lpstr>What do you know about On-Line Services?</vt:lpstr>
      <vt:lpstr>How satisfied are you with the length of time you had to wait to get an Appointment?</vt:lpstr>
      <vt:lpstr>Has a receptionist ever made it difficult for you to see or talk to a GP or health professional?</vt:lpstr>
      <vt:lpstr>Knowledge of Enhanced Access Service?</vt:lpstr>
      <vt:lpstr>Would you recommend the Surgery?</vt:lpstr>
      <vt:lpstr>PPG Newsletter</vt:lpstr>
      <vt:lpstr>Some other comments</vt:lpstr>
      <vt:lpstr>Lastly…Some positive comments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Village Surgeries Group Patient Participation Group (PPG)</dc:title>
  <dc:creator>ROSEBLADE, Nikki (THE VILLAGE SURGERIES GROUP)</dc:creator>
  <cp:lastModifiedBy>MARSH, Clare (THE VILLAGE SURGERIES GROUP)</cp:lastModifiedBy>
  <cp:revision>62</cp:revision>
  <dcterms:created xsi:type="dcterms:W3CDTF">2023-06-06T11:42:16Z</dcterms:created>
  <dcterms:modified xsi:type="dcterms:W3CDTF">2023-08-02T11:02:04Z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